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9469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04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5413" y="0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2C302-14C2-4FC1-A3C8-338895C7C079}" type="datetimeFigureOut">
              <a:rPr lang="en-US" smtClean="0"/>
              <a:t>10/24/2012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692150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79913"/>
            <a:ext cx="5556250" cy="41481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5413" y="8758238"/>
            <a:ext cx="3009900" cy="4603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094F5-74BA-49E4-96A4-FA723E94DA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87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3B22E6-5CB1-4C19-8799-D31D7DFE1F68}" type="slidenum">
              <a:rPr lang="en-US"/>
              <a:pPr/>
              <a:t>2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93999" y="692125"/>
            <a:ext cx="4558903" cy="34575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4690" y="4379595"/>
            <a:ext cx="5557520" cy="414909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8444" tIns="44221" rIns="88444" bIns="4422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183" y="368640"/>
              <a:ext cx="3089688" cy="32538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374904" y="2155911"/>
            <a:ext cx="4008560" cy="923330"/>
          </a:xfrm>
        </p:spPr>
        <p:txBody>
          <a:bodyPr wrap="square" anchor="ctr" anchorCtr="0">
            <a:spAutoFit/>
          </a:bodyPr>
          <a:lstStyle>
            <a:lvl1pPr>
              <a:defRPr sz="30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Add Presentation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394524" y="4988450"/>
            <a:ext cx="3721608" cy="246221"/>
          </a:xfrm>
        </p:spPr>
        <p:txBody>
          <a:bodyPr wrap="square" anchor="b">
            <a:spAutoFit/>
          </a:bodyPr>
          <a:lstStyle>
            <a:lvl1pPr marL="0" indent="0" algn="l">
              <a:spcBef>
                <a:spcPts val="0"/>
              </a:spcBef>
              <a:buNone/>
              <a:defRPr sz="1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Presenter’s Name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394524" y="5250577"/>
            <a:ext cx="3730752" cy="327494"/>
          </a:xfrm>
        </p:spPr>
        <p:txBody>
          <a:bodyPr/>
          <a:lstStyle>
            <a:lvl1pPr marL="0" indent="0">
              <a:buNone/>
              <a:defRPr sz="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defRPr>
            </a:lvl1pPr>
            <a:lvl2pPr marL="455613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Add Presenter’s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393192" y="6089904"/>
            <a:ext cx="2907792" cy="310896"/>
          </a:xfrm>
        </p:spPr>
        <p:txBody>
          <a:bodyPr/>
          <a:lstStyle>
            <a:lvl1pPr marL="0" indent="0">
              <a:buFontTx/>
              <a:buNone/>
              <a:defRPr sz="15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defRPr>
            </a:lvl1pPr>
            <a:lvl2pPr marL="455613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2pPr>
            <a:lvl3pPr marL="9144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3pPr>
            <a:lvl4pPr marL="13716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4pPr>
            <a:lvl5pPr marL="18288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n-US" dirty="0" smtClean="0"/>
              <a:t>Click to Add Date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-third/Two-thi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900" y="1380744"/>
            <a:ext cx="5526088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9250" y="1380744"/>
            <a:ext cx="2771600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6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0" y="-2"/>
            <a:ext cx="9144000" cy="6858001"/>
            <a:chOff x="0" y="-2"/>
            <a:chExt cx="9144000" cy="6858001"/>
          </a:xfrm>
        </p:grpSpPr>
        <p:sp>
          <p:nvSpPr>
            <p:cNvPr id="8" name="Rectangle 7"/>
            <p:cNvSpPr/>
            <p:nvPr userDrawn="1"/>
          </p:nvSpPr>
          <p:spPr>
            <a:xfrm flipV="1">
              <a:off x="0" y="-2"/>
              <a:ext cx="9144000" cy="6858001"/>
            </a:xfrm>
            <a:prstGeom prst="rect">
              <a:avLst/>
            </a:prstGeom>
            <a:gradFill rotWithShape="1">
              <a:gsLst>
                <a:gs pos="0">
                  <a:srgbClr val="236192"/>
                </a:gs>
                <a:gs pos="100000">
                  <a:srgbClr val="236192"/>
                </a:gs>
                <a:gs pos="50000">
                  <a:srgbClr val="009CDE"/>
                </a:gs>
              </a:gsLst>
              <a:lin ang="0" scaled="0"/>
            </a:gradFill>
            <a:ln w="9525" cap="flat" cmpd="sng" algn="ctr">
              <a:noFill/>
              <a:prstDash val="solid"/>
            </a:ln>
            <a:effectLst>
              <a:outerShdw blurRad="50800" dist="12700" dir="16200000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937" y="2914649"/>
              <a:ext cx="7130126" cy="1028702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 txBox="1">
            <a:spLocks noChangeArrowheads="1"/>
          </p:cNvSpPr>
          <p:nvPr userDrawn="1"/>
        </p:nvSpPr>
        <p:spPr>
          <a:xfrm>
            <a:off x="2474913" y="6733981"/>
            <a:ext cx="4498975" cy="109538"/>
          </a:xfrm>
          <a:prstGeom prst="rect">
            <a:avLst/>
          </a:prstGeom>
          <a:ln/>
        </p:spPr>
        <p:txBody>
          <a:bodyPr lIns="0" tIns="0" rIns="0" bIns="0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7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MS PGothic" pitchFamily="34" charset="-128"/>
                <a:cs typeface="+mn-cs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rgbClr val="4D4D4F"/>
                </a:solidFill>
              </a:rPr>
              <a:t>PTC Confidential © 2012 Forward Looking Information - Subject to Change</a:t>
            </a:r>
            <a:endParaRPr lang="en-US" dirty="0">
              <a:solidFill>
                <a:srgbClr val="4D4D4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54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 flipV="1">
            <a:off x="-2466" y="5682343"/>
            <a:ext cx="9146465" cy="1175657"/>
          </a:xfrm>
          <a:prstGeom prst="rect">
            <a:avLst/>
          </a:prstGeom>
          <a:gradFill rotWithShape="1">
            <a:gsLst>
              <a:gs pos="0">
                <a:srgbClr val="236192"/>
              </a:gs>
              <a:gs pos="100000">
                <a:srgbClr val="236192"/>
              </a:gs>
              <a:gs pos="50000">
                <a:srgbClr val="009CDE"/>
              </a:gs>
            </a:gsLst>
            <a:lin ang="0" scaled="0"/>
          </a:gradFill>
          <a:ln w="9525" cap="flat" cmpd="sng" algn="ctr">
            <a:noFill/>
            <a:prstDash val="solid"/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ectangle 6"/>
          <p:cNvSpPr txBox="1">
            <a:spLocks noChangeArrowheads="1"/>
          </p:cNvSpPr>
          <p:nvPr userDrawn="1"/>
        </p:nvSpPr>
        <p:spPr bwMode="auto">
          <a:xfrm>
            <a:off x="8479608" y="6711449"/>
            <a:ext cx="4445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12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499334" y="3715728"/>
            <a:ext cx="8255129" cy="338328"/>
          </a:xfrm>
        </p:spPr>
        <p:txBody>
          <a:bodyPr/>
          <a:lstStyle>
            <a:lvl1pPr marL="0" indent="0" algn="r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507159" y="3159824"/>
            <a:ext cx="8255129" cy="457200"/>
          </a:xfrm>
        </p:spPr>
        <p:txBody>
          <a:bodyPr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7316" y="0"/>
            <a:ext cx="9151315" cy="1360074"/>
          </a:xfrm>
          <a:prstGeom prst="rect">
            <a:avLst/>
          </a:prstGeom>
          <a:gradFill rotWithShape="1">
            <a:gsLst>
              <a:gs pos="0">
                <a:srgbClr val="236192"/>
              </a:gs>
              <a:gs pos="100000">
                <a:srgbClr val="236192"/>
              </a:gs>
              <a:gs pos="50000">
                <a:srgbClr val="009CDE"/>
              </a:gs>
            </a:gsLst>
            <a:lin ang="0" scaled="0"/>
          </a:gradFill>
          <a:ln w="9525" cap="flat" cmpd="sng" algn="ctr">
            <a:noFill/>
            <a:prstDash val="solid"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476" y="273193"/>
            <a:ext cx="720718" cy="243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69"/>
          <a:stretch/>
        </p:blipFill>
        <p:spPr>
          <a:xfrm flipH="1">
            <a:off x="3371813" y="4295375"/>
            <a:ext cx="5772186" cy="2562625"/>
          </a:xfrm>
          <a:prstGeom prst="rect">
            <a:avLst/>
          </a:prstGeom>
        </p:spPr>
      </p:pic>
      <p:sp>
        <p:nvSpPr>
          <p:cNvPr id="10" name="Rectangle 6"/>
          <p:cNvSpPr txBox="1">
            <a:spLocks noChangeArrowheads="1"/>
          </p:cNvSpPr>
          <p:nvPr userDrawn="1"/>
        </p:nvSpPr>
        <p:spPr bwMode="auto">
          <a:xfrm>
            <a:off x="8479608" y="6711449"/>
            <a:ext cx="4445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6100" y="151422"/>
            <a:ext cx="7612056" cy="457200"/>
          </a:xfrm>
        </p:spPr>
        <p:txBody>
          <a:bodyPr vert="horz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610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6100" y="1380744"/>
            <a:ext cx="8695944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9456" y="1380744"/>
            <a:ext cx="8699737" cy="5029200"/>
          </a:xfrm>
        </p:spPr>
        <p:txBody>
          <a:bodyPr>
            <a:noAutofit/>
          </a:bodyPr>
          <a:lstStyle>
            <a:lvl1pPr marL="230188" indent="-230188">
              <a:spcBef>
                <a:spcPts val="1800"/>
              </a:spcBef>
              <a:buClr>
                <a:schemeClr val="bg2"/>
              </a:buClr>
              <a:defRPr sz="2000">
                <a:solidFill>
                  <a:schemeClr val="bg2"/>
                </a:solidFill>
              </a:defRPr>
            </a:lvl1pPr>
            <a:lvl2pPr marL="684213" indent="-228600">
              <a:spcBef>
                <a:spcPts val="0"/>
              </a:spcBef>
              <a:spcAft>
                <a:spcPts val="200"/>
              </a:spcAft>
              <a:defRPr sz="1800">
                <a:solidFill>
                  <a:srgbClr val="4C4D4F"/>
                </a:solidFill>
                <a:latin typeface="Arial Narrow" pitchFamily="34" charset="0"/>
              </a:defRPr>
            </a:lvl2pPr>
            <a:lvl3pPr marL="1143000" indent="-228600">
              <a:spcBef>
                <a:spcPts val="0"/>
              </a:spcBef>
              <a:spcAft>
                <a:spcPts val="200"/>
              </a:spcAft>
              <a:defRPr sz="1600">
                <a:solidFill>
                  <a:srgbClr val="4C4D4F"/>
                </a:solidFill>
                <a:latin typeface="Arial Narrow" pitchFamily="34" charset="0"/>
              </a:defRPr>
            </a:lvl3pPr>
            <a:lvl4pPr marL="1428750" indent="-228600">
              <a:defRPr sz="1400">
                <a:solidFill>
                  <a:srgbClr val="4C4D4F"/>
                </a:solidFill>
              </a:defRPr>
            </a:lvl4pPr>
            <a:lvl5pPr marL="1827213" indent="-228600">
              <a:defRPr sz="1400">
                <a:solidFill>
                  <a:srgbClr val="4C4D4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1922" y="1380744"/>
            <a:ext cx="4176132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0856" y="1380744"/>
            <a:ext cx="4176132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1922" y="1380744"/>
            <a:ext cx="2748477" cy="5029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5"/>
          </p:nvPr>
        </p:nvSpPr>
        <p:spPr>
          <a:xfrm>
            <a:off x="3181000" y="1380744"/>
            <a:ext cx="2752344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6"/>
          </p:nvPr>
        </p:nvSpPr>
        <p:spPr>
          <a:xfrm>
            <a:off x="6148120" y="1380744"/>
            <a:ext cx="2752344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" name="Subtitle 2"/>
          <p:cNvSpPr>
            <a:spLocks noGrp="1" noChangeAspect="1"/>
          </p:cNvSpPr>
          <p:nvPr>
            <p:ph type="subTitle" idx="17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219456" y="1380744"/>
            <a:ext cx="4071938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6"/>
          </p:nvPr>
        </p:nvSpPr>
        <p:spPr>
          <a:xfrm>
            <a:off x="4845050" y="1380744"/>
            <a:ext cx="4071938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8" name="Content Placeholder 11"/>
          <p:cNvSpPr>
            <a:spLocks noGrp="1"/>
          </p:cNvSpPr>
          <p:nvPr>
            <p:ph sz="quarter" idx="19"/>
          </p:nvPr>
        </p:nvSpPr>
        <p:spPr>
          <a:xfrm>
            <a:off x="219456" y="4041648"/>
            <a:ext cx="4071938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9" name="Content Placeholder 11"/>
          <p:cNvSpPr>
            <a:spLocks noGrp="1"/>
          </p:cNvSpPr>
          <p:nvPr>
            <p:ph sz="quarter" idx="20"/>
          </p:nvPr>
        </p:nvSpPr>
        <p:spPr>
          <a:xfrm>
            <a:off x="4845050" y="4041648"/>
            <a:ext cx="4071938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1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Over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219456" y="1380744"/>
            <a:ext cx="8697532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9"/>
          </p:nvPr>
        </p:nvSpPr>
        <p:spPr>
          <a:xfrm>
            <a:off x="219456" y="4041648"/>
            <a:ext cx="8697532" cy="23774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ubtitle 2"/>
          <p:cNvSpPr>
            <a:spLocks noGrp="1" noChangeAspect="1"/>
          </p:cNvSpPr>
          <p:nvPr>
            <p:ph type="subTitle" idx="15"/>
          </p:nvPr>
        </p:nvSpPr>
        <p:spPr>
          <a:xfrm>
            <a:off x="215590" y="896112"/>
            <a:ext cx="8695944" cy="338328"/>
          </a:xfrm>
        </p:spPr>
        <p:txBody>
          <a:bodyPr/>
          <a:lstStyle>
            <a:lvl1pPr marL="0" indent="0" algn="l">
              <a:buNone/>
              <a:defRPr sz="2200">
                <a:solidFill>
                  <a:schemeClr val="tx1"/>
                </a:solidFill>
                <a:latin typeface="Arial Narrow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44000" cy="786384"/>
            <a:chOff x="0" y="0"/>
            <a:chExt cx="9144000" cy="786384"/>
          </a:xfrm>
        </p:grpSpPr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786384"/>
            </a:xfrm>
            <a:prstGeom prst="rect">
              <a:avLst/>
            </a:prstGeom>
            <a:gradFill rotWithShape="1">
              <a:gsLst>
                <a:gs pos="0">
                  <a:srgbClr val="236192"/>
                </a:gs>
                <a:gs pos="100000">
                  <a:srgbClr val="236192"/>
                </a:gs>
                <a:gs pos="50000">
                  <a:srgbClr val="009CDE"/>
                </a:gs>
              </a:gsLst>
              <a:lin ang="0" scaled="0"/>
            </a:gradFill>
            <a:ln w="9525" cap="flat" cmpd="sng" algn="ctr">
              <a:noFill/>
              <a:prstDash val="solid"/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57476" y="273193"/>
              <a:ext cx="720718" cy="243726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6100" y="151088"/>
            <a:ext cx="7612056" cy="4572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456" y="1380744"/>
            <a:ext cx="8613648" cy="5029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auto">
          <a:xfrm>
            <a:off x="8479608" y="6711449"/>
            <a:ext cx="4445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pitchFamily="34" charset="-128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pitchFamily="34" charset="-128"/>
              <a:cs typeface="+mn-cs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22576" y="6711696"/>
            <a:ext cx="4498848" cy="109728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700" b="1"/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7" r:id="rId3"/>
    <p:sldLayoutId id="2147483654" r:id="rId4"/>
    <p:sldLayoutId id="2147483650" r:id="rId5"/>
    <p:sldLayoutId id="2147483652" r:id="rId6"/>
    <p:sldLayoutId id="2147483653" r:id="rId7"/>
    <p:sldLayoutId id="2147483657" r:id="rId8"/>
    <p:sldLayoutId id="2147483658" r:id="rId9"/>
    <p:sldLayoutId id="2147483656" r:id="rId10"/>
    <p:sldLayoutId id="2147483655" r:id="rId11"/>
    <p:sldLayoutId id="2147483668" r:id="rId12"/>
    <p:sldLayoutId id="2147483669" r:id="rId13"/>
  </p:sldLayoutIdLst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400" b="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30188" indent="-230188" algn="l" defTabSz="914400" rtl="0" eaLnBrk="1" latinLnBrk="0" hangingPunct="1">
        <a:spcBef>
          <a:spcPts val="1800"/>
        </a:spcBef>
        <a:buClr>
          <a:schemeClr val="bg2"/>
        </a:buClr>
        <a:buFont typeface="Arial" pitchFamily="34" charset="0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684213" indent="-228600" algn="l" defTabSz="914400" rtl="0" eaLnBrk="1" latinLnBrk="0" hangingPunct="1">
        <a:spcBef>
          <a:spcPts val="0"/>
        </a:spcBef>
        <a:spcAft>
          <a:spcPts val="200"/>
        </a:spcAft>
        <a:buFont typeface="Arial" pitchFamily="34" charset="0"/>
        <a:buChar char="–"/>
        <a:defRPr sz="1800" kern="1200">
          <a:solidFill>
            <a:srgbClr val="4C4D4F"/>
          </a:solidFill>
          <a:latin typeface="Arial Narrow" pitchFamily="34" charset="0"/>
          <a:ea typeface="+mn-ea"/>
          <a:cs typeface="+mn-cs"/>
        </a:defRPr>
      </a:lvl2pPr>
      <a:lvl3pPr marL="1143000" indent="-228600" algn="l" defTabSz="1085850" rtl="0" eaLnBrk="1" latinLnBrk="0" hangingPunct="1">
        <a:spcBef>
          <a:spcPts val="0"/>
        </a:spcBef>
        <a:spcAft>
          <a:spcPts val="200"/>
        </a:spcAft>
        <a:buFont typeface="Arial" pitchFamily="34" charset="0"/>
        <a:buChar char="•"/>
        <a:defRPr sz="1600" kern="1200">
          <a:solidFill>
            <a:srgbClr val="4C4D4F"/>
          </a:solidFill>
          <a:latin typeface="Arial Narrow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rgbClr val="4C4D4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400" kern="1200">
          <a:solidFill>
            <a:srgbClr val="4C4D4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4904" y="2386743"/>
            <a:ext cx="4008560" cy="461665"/>
          </a:xfrm>
        </p:spPr>
        <p:txBody>
          <a:bodyPr/>
          <a:lstStyle/>
          <a:p>
            <a:r>
              <a:rPr lang="en-US" dirty="0" smtClean="0"/>
              <a:t>Part to Doc behaviors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Jeff Zemsky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October 24,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891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Line 176"/>
          <p:cNvSpPr>
            <a:spLocks noChangeShapeType="1"/>
          </p:cNvSpPr>
          <p:nvPr/>
        </p:nvSpPr>
        <p:spPr bwMode="auto">
          <a:xfrm>
            <a:off x="4022335" y="3455260"/>
            <a:ext cx="1389558" cy="485113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75" name="Line 176"/>
          <p:cNvSpPr>
            <a:spLocks noChangeShapeType="1"/>
          </p:cNvSpPr>
          <p:nvPr/>
        </p:nvSpPr>
        <p:spPr bwMode="auto">
          <a:xfrm flipV="1">
            <a:off x="4022335" y="3284918"/>
            <a:ext cx="1497724" cy="161031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76" name="Line 177"/>
          <p:cNvSpPr>
            <a:spLocks noChangeShapeType="1"/>
          </p:cNvSpPr>
          <p:nvPr/>
        </p:nvSpPr>
        <p:spPr bwMode="auto">
          <a:xfrm flipV="1">
            <a:off x="4022335" y="2706407"/>
            <a:ext cx="301654" cy="739542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77" name="Line 178"/>
          <p:cNvSpPr>
            <a:spLocks noChangeShapeType="1"/>
          </p:cNvSpPr>
          <p:nvPr/>
        </p:nvSpPr>
        <p:spPr bwMode="auto">
          <a:xfrm>
            <a:off x="4022335" y="3445950"/>
            <a:ext cx="719526" cy="830773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79" name="Line 180"/>
          <p:cNvSpPr>
            <a:spLocks noChangeShapeType="1"/>
          </p:cNvSpPr>
          <p:nvPr/>
        </p:nvSpPr>
        <p:spPr bwMode="auto">
          <a:xfrm>
            <a:off x="3220703" y="2747082"/>
            <a:ext cx="801632" cy="695329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80" name="Line 181"/>
          <p:cNvSpPr>
            <a:spLocks noChangeShapeType="1"/>
          </p:cNvSpPr>
          <p:nvPr/>
        </p:nvSpPr>
        <p:spPr bwMode="auto">
          <a:xfrm>
            <a:off x="2675989" y="3402621"/>
            <a:ext cx="1340486" cy="52640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78" name="Line 179"/>
          <p:cNvSpPr>
            <a:spLocks noChangeShapeType="1"/>
          </p:cNvSpPr>
          <p:nvPr/>
        </p:nvSpPr>
        <p:spPr bwMode="auto">
          <a:xfrm flipH="1">
            <a:off x="3029448" y="3442411"/>
            <a:ext cx="987026" cy="757217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61" name="Line 177"/>
          <p:cNvSpPr>
            <a:spLocks noChangeShapeType="1"/>
          </p:cNvSpPr>
          <p:nvPr/>
        </p:nvSpPr>
        <p:spPr bwMode="auto">
          <a:xfrm flipV="1">
            <a:off x="4022335" y="2771848"/>
            <a:ext cx="1017838" cy="674101"/>
          </a:xfrm>
          <a:prstGeom prst="line">
            <a:avLst/>
          </a:prstGeom>
          <a:noFill/>
          <a:ln w="28575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none" w="med" len="sm"/>
          </a:ln>
          <a:effectLst/>
        </p:spPr>
        <p:txBody>
          <a:bodyPr wrap="square"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051643" y="2280891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6" name="Oval 45"/>
          <p:cNvSpPr/>
          <p:nvPr/>
        </p:nvSpPr>
        <p:spPr>
          <a:xfrm>
            <a:off x="4771088" y="2539758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7" name="Oval 46"/>
          <p:cNvSpPr/>
          <p:nvPr/>
        </p:nvSpPr>
        <p:spPr>
          <a:xfrm>
            <a:off x="5258999" y="3030326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8" name="Oval 47"/>
          <p:cNvSpPr/>
          <p:nvPr/>
        </p:nvSpPr>
        <p:spPr>
          <a:xfrm>
            <a:off x="5103865" y="3668221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4409199" y="4095175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0" name="Oval 49"/>
          <p:cNvSpPr/>
          <p:nvPr/>
        </p:nvSpPr>
        <p:spPr>
          <a:xfrm>
            <a:off x="2765680" y="3940374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2" name="Oval 51"/>
          <p:cNvSpPr/>
          <p:nvPr/>
        </p:nvSpPr>
        <p:spPr>
          <a:xfrm>
            <a:off x="2391902" y="3170531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44" name="Oval 43"/>
          <p:cNvSpPr/>
          <p:nvPr/>
        </p:nvSpPr>
        <p:spPr>
          <a:xfrm>
            <a:off x="2959075" y="2514992"/>
            <a:ext cx="568172" cy="464181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3220703" y="3027015"/>
            <a:ext cx="1572430" cy="83079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Parts – pulling it all together</a:t>
            </a:r>
            <a:endParaRPr lang="en-US" dirty="0"/>
          </a:p>
        </p:txBody>
      </p:sp>
      <p:sp>
        <p:nvSpPr>
          <p:cNvPr id="165" name="Line 162"/>
          <p:cNvSpPr>
            <a:spLocks noChangeShapeType="1"/>
          </p:cNvSpPr>
          <p:nvPr/>
        </p:nvSpPr>
        <p:spPr bwMode="auto">
          <a:xfrm>
            <a:off x="3479628" y="4863829"/>
            <a:ext cx="0" cy="0"/>
          </a:xfrm>
          <a:prstGeom prst="line">
            <a:avLst/>
          </a:prstGeom>
          <a:noFill/>
          <a:ln w="19050">
            <a:noFill/>
            <a:round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endParaRPr lang="en-US"/>
          </a:p>
        </p:txBody>
      </p:sp>
      <p:sp>
        <p:nvSpPr>
          <p:cNvPr id="167" name="Text Box 164"/>
          <p:cNvSpPr txBox="1">
            <a:spLocks noChangeArrowheads="1"/>
          </p:cNvSpPr>
          <p:nvPr/>
        </p:nvSpPr>
        <p:spPr bwMode="auto">
          <a:xfrm>
            <a:off x="2912465" y="4458119"/>
            <a:ext cx="960397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Test Plan</a:t>
            </a:r>
          </a:p>
        </p:txBody>
      </p:sp>
      <p:sp>
        <p:nvSpPr>
          <p:cNvPr id="168" name="Text Box 165"/>
          <p:cNvSpPr txBox="1">
            <a:spLocks noChangeArrowheads="1"/>
          </p:cNvSpPr>
          <p:nvPr/>
        </p:nvSpPr>
        <p:spPr bwMode="auto">
          <a:xfrm>
            <a:off x="4379639" y="4548132"/>
            <a:ext cx="826987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Analysis</a:t>
            </a:r>
          </a:p>
        </p:txBody>
      </p:sp>
      <p:sp>
        <p:nvSpPr>
          <p:cNvPr id="173" name="Text Box 174"/>
          <p:cNvSpPr txBox="1">
            <a:spLocks noChangeArrowheads="1"/>
          </p:cNvSpPr>
          <p:nvPr/>
        </p:nvSpPr>
        <p:spPr bwMode="auto">
          <a:xfrm>
            <a:off x="2649798" y="2331054"/>
            <a:ext cx="114181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Requirements</a:t>
            </a:r>
          </a:p>
        </p:txBody>
      </p:sp>
      <p:sp>
        <p:nvSpPr>
          <p:cNvPr id="174" name="Text Box 175"/>
          <p:cNvSpPr txBox="1">
            <a:spLocks noChangeArrowheads="1"/>
          </p:cNvSpPr>
          <p:nvPr/>
        </p:nvSpPr>
        <p:spPr bwMode="auto">
          <a:xfrm>
            <a:off x="4016475" y="2062456"/>
            <a:ext cx="977155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CAD Model</a:t>
            </a:r>
          </a:p>
        </p:txBody>
      </p:sp>
      <p:sp>
        <p:nvSpPr>
          <p:cNvPr id="183" name="Text Box 184"/>
          <p:cNvSpPr txBox="1">
            <a:spLocks noChangeArrowheads="1"/>
          </p:cNvSpPr>
          <p:nvPr/>
        </p:nvSpPr>
        <p:spPr bwMode="auto">
          <a:xfrm>
            <a:off x="5231812" y="3457853"/>
            <a:ext cx="1085487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Data Sheet</a:t>
            </a:r>
          </a:p>
        </p:txBody>
      </p:sp>
      <p:sp>
        <p:nvSpPr>
          <p:cNvPr id="198" name="Text Box 174"/>
          <p:cNvSpPr txBox="1">
            <a:spLocks noChangeArrowheads="1"/>
          </p:cNvSpPr>
          <p:nvPr/>
        </p:nvSpPr>
        <p:spPr bwMode="auto">
          <a:xfrm>
            <a:off x="1647465" y="3257110"/>
            <a:ext cx="861818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Viewable</a:t>
            </a:r>
            <a:endParaRPr lang="en-US" sz="1200" dirty="0"/>
          </a:p>
        </p:txBody>
      </p:sp>
      <p:cxnSp>
        <p:nvCxnSpPr>
          <p:cNvPr id="216" name="Shape 215"/>
          <p:cNvCxnSpPr>
            <a:stCxn id="2051" idx="3"/>
            <a:endCxn id="2" idx="0"/>
          </p:cNvCxnSpPr>
          <p:nvPr/>
        </p:nvCxnSpPr>
        <p:spPr bwMode="auto">
          <a:xfrm>
            <a:off x="1876065" y="1785326"/>
            <a:ext cx="2130853" cy="1241689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8" name="Shape 217"/>
          <p:cNvCxnSpPr>
            <a:stCxn id="2" idx="4"/>
            <a:endCxn id="51" idx="1"/>
          </p:cNvCxnSpPr>
          <p:nvPr/>
        </p:nvCxnSpPr>
        <p:spPr bwMode="auto">
          <a:xfrm rot="16200000" flipH="1">
            <a:off x="4853328" y="3011397"/>
            <a:ext cx="1047568" cy="274038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0" name="Shape 219"/>
          <p:cNvCxnSpPr>
            <a:stCxn id="2" idx="4"/>
            <a:endCxn id="53" idx="1"/>
          </p:cNvCxnSpPr>
          <p:nvPr/>
        </p:nvCxnSpPr>
        <p:spPr bwMode="auto">
          <a:xfrm rot="16200000" flipH="1">
            <a:off x="4445555" y="3419170"/>
            <a:ext cx="1863115" cy="274038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23" name="Text Box 174"/>
          <p:cNvSpPr txBox="1">
            <a:spLocks noChangeArrowheads="1"/>
          </p:cNvSpPr>
          <p:nvPr/>
        </p:nvSpPr>
        <p:spPr bwMode="auto">
          <a:xfrm>
            <a:off x="1308464" y="2021716"/>
            <a:ext cx="684608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Parent</a:t>
            </a:r>
            <a:endParaRPr lang="en-US" sz="1200" dirty="0"/>
          </a:p>
        </p:txBody>
      </p:sp>
      <p:sp>
        <p:nvSpPr>
          <p:cNvPr id="224" name="Text Box 174"/>
          <p:cNvSpPr txBox="1">
            <a:spLocks noChangeArrowheads="1"/>
          </p:cNvSpPr>
          <p:nvPr/>
        </p:nvSpPr>
        <p:spPr bwMode="auto">
          <a:xfrm>
            <a:off x="7308758" y="4744197"/>
            <a:ext cx="114181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Child 1</a:t>
            </a:r>
            <a:endParaRPr lang="en-US" sz="1200" dirty="0"/>
          </a:p>
        </p:txBody>
      </p:sp>
      <p:sp>
        <p:nvSpPr>
          <p:cNvPr id="225" name="Text Box 174"/>
          <p:cNvSpPr txBox="1">
            <a:spLocks noChangeArrowheads="1"/>
          </p:cNvSpPr>
          <p:nvPr/>
        </p:nvSpPr>
        <p:spPr bwMode="auto">
          <a:xfrm>
            <a:off x="7312302" y="5633746"/>
            <a:ext cx="114181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Child 2</a:t>
            </a:r>
            <a:endParaRPr lang="en-US" sz="1200" dirty="0"/>
          </a:p>
        </p:txBody>
      </p:sp>
      <p:graphicFrame>
        <p:nvGraphicFramePr>
          <p:cNvPr id="226" name="Table 225"/>
          <p:cNvGraphicFramePr>
            <a:graphicFrameLocks noGrp="1"/>
          </p:cNvGraphicFramePr>
          <p:nvPr/>
        </p:nvGraphicFramePr>
        <p:xfrm>
          <a:off x="6074737" y="892663"/>
          <a:ext cx="2913320" cy="2346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934633"/>
                <a:gridCol w="1978687"/>
              </a:tblGrid>
              <a:tr h="329137"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Part Attributes</a:t>
                      </a:r>
                      <a:r>
                        <a:rPr lang="en-US" sz="1600" baseline="0" dirty="0" smtClean="0"/>
                        <a:t> (metadata)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051000</a:t>
                      </a:r>
                      <a:endParaRPr lang="en-US" sz="1600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BRAKE</a:t>
                      </a:r>
                      <a:r>
                        <a:rPr lang="en-US" sz="1600" baseline="0" dirty="0" smtClean="0"/>
                        <a:t> CALIPER</a:t>
                      </a:r>
                      <a:endParaRPr lang="en-US" sz="1600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Version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B.2</a:t>
                      </a:r>
                      <a:endParaRPr lang="en-US" sz="1600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State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RELEASED</a:t>
                      </a:r>
                      <a:endParaRPr lang="en-US" sz="1600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Weight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8.7</a:t>
                      </a:r>
                      <a:r>
                        <a:rPr lang="en-US" sz="1600" baseline="0" dirty="0" smtClean="0"/>
                        <a:t> kg</a:t>
                      </a:r>
                      <a:endParaRPr lang="en-US" sz="1600" dirty="0"/>
                    </a:p>
                  </a:txBody>
                  <a:tcPr/>
                </a:tc>
              </a:tr>
              <a:tr h="3291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Material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Nodular Cast Iron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0" name="Text Box 184"/>
          <p:cNvSpPr txBox="1">
            <a:spLocks noChangeArrowheads="1"/>
          </p:cNvSpPr>
          <p:nvPr/>
        </p:nvSpPr>
        <p:spPr bwMode="auto">
          <a:xfrm>
            <a:off x="5162287" y="4105208"/>
            <a:ext cx="812053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Changes</a:t>
            </a:r>
            <a:endParaRPr lang="en-US" sz="1200" dirty="0"/>
          </a:p>
        </p:txBody>
      </p:sp>
      <p:pic>
        <p:nvPicPr>
          <p:cNvPr id="2051" name="Picture 3" descr="D:\Users\jzemsky\Documents\PTC\UX\icons\part_48x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8865" y="1556726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Users\jzemsky\Documents\PTC\UX\icons\assembly_thumbna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578" y="2344645"/>
            <a:ext cx="370555" cy="370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Users\jzemsky\Documents\PTC\UX\icons\drawing_thumbnai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145" y="2591664"/>
            <a:ext cx="339165" cy="33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Users\jzemsky\Documents\PTC\UX\icons\change_reques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064" y="3731478"/>
            <a:ext cx="322995" cy="32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D:\Users\jzemsky\Documents\PTC\UX\icons\part_48x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06" y="4676775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D:\Users\jzemsky\Documents\PTC\UX\icons\part_48x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306" y="5492322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D:\Users\jzemsky\Documents\PTC\UX\icons\reports_2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609" y="4155816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" descr="D:\Users\jzemsky\Documents\PTC\UX\icons\part_48x4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734" y="3227528"/>
            <a:ext cx="4572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:\Users\jzemsky\Documents\PTC\UX\icons\file_excel_48x4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4453" y="4044633"/>
            <a:ext cx="309991" cy="309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D:\Users\jzemsky\Documents\PTC\UX\icons\requirement_48x48_2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650" y="2590229"/>
            <a:ext cx="334593" cy="33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D:\Users\jzemsky\Documents\PTC\UX\icons\file_msword_3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6205" y="313251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Text Box 175"/>
          <p:cNvSpPr txBox="1">
            <a:spLocks noChangeArrowheads="1"/>
          </p:cNvSpPr>
          <p:nvPr/>
        </p:nvSpPr>
        <p:spPr bwMode="auto">
          <a:xfrm>
            <a:off x="4793133" y="2357019"/>
            <a:ext cx="977155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Drawing</a:t>
            </a:r>
            <a:endParaRPr lang="en-US" sz="1200" dirty="0"/>
          </a:p>
        </p:txBody>
      </p:sp>
      <p:pic>
        <p:nvPicPr>
          <p:cNvPr id="1026" name="Picture 2" descr="D:\Users\jzemsky\Pictures\5-15-2012 9-58-07 AM2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957" y="3184976"/>
            <a:ext cx="333344" cy="42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 Box 174"/>
          <p:cNvSpPr txBox="1">
            <a:spLocks noChangeArrowheads="1"/>
          </p:cNvSpPr>
          <p:nvPr/>
        </p:nvSpPr>
        <p:spPr bwMode="auto">
          <a:xfrm>
            <a:off x="2675988" y="1514436"/>
            <a:ext cx="100156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Usage</a:t>
            </a:r>
            <a:endParaRPr lang="en-US" sz="1200" dirty="0"/>
          </a:p>
        </p:txBody>
      </p:sp>
      <p:sp>
        <p:nvSpPr>
          <p:cNvPr id="55" name="Text Box 174"/>
          <p:cNvSpPr txBox="1">
            <a:spLocks noChangeArrowheads="1"/>
          </p:cNvSpPr>
          <p:nvPr/>
        </p:nvSpPr>
        <p:spPr bwMode="auto">
          <a:xfrm>
            <a:off x="5411893" y="4676775"/>
            <a:ext cx="100156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Usage</a:t>
            </a:r>
            <a:endParaRPr lang="en-US" sz="1200" dirty="0"/>
          </a:p>
        </p:txBody>
      </p:sp>
      <p:sp>
        <p:nvSpPr>
          <p:cNvPr id="57" name="Text Box 174"/>
          <p:cNvSpPr txBox="1">
            <a:spLocks noChangeArrowheads="1"/>
          </p:cNvSpPr>
          <p:nvPr/>
        </p:nvSpPr>
        <p:spPr bwMode="auto">
          <a:xfrm>
            <a:off x="5446373" y="5453450"/>
            <a:ext cx="1001560" cy="25917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 smtClean="0"/>
              <a:t>Usage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887943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333 0.17639 C -0.3309 0.16667 -0.27847 0.15717 -0.21458 0.12778 C -0.15069 0.09838 -0.07535 0.04907 -5.55556E-7 -1.48148E-6 " pathEditMode="relative" ptsTypes="aaA">
                                      <p:cBhvr>
                                        <p:cTn id="11" dur="2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9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3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33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5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set>
                                      <p:cBhvr>
                                        <p:cTn id="136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 animBg="1"/>
      <p:bldP spid="175" grpId="0" animBg="1"/>
      <p:bldP spid="176" grpId="0" animBg="1"/>
      <p:bldP spid="177" grpId="0" animBg="1"/>
      <p:bldP spid="179" grpId="0" animBg="1"/>
      <p:bldP spid="180" grpId="0" animBg="1"/>
      <p:bldP spid="178" grpId="0" animBg="1"/>
      <p:bldP spid="61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44" grpId="0" animBg="1"/>
      <p:bldP spid="167" grpId="0"/>
      <p:bldP spid="168" grpId="0"/>
      <p:bldP spid="173" grpId="0"/>
      <p:bldP spid="174" grpId="0"/>
      <p:bldP spid="183" grpId="0"/>
      <p:bldP spid="198" grpId="0"/>
      <p:bldP spid="223" grpId="0"/>
      <p:bldP spid="224" grpId="0"/>
      <p:bldP spid="225" grpId="0"/>
      <p:bldP spid="230" grpId="0"/>
      <p:bldP spid="60" grpId="0"/>
      <p:bldP spid="54" grpId="0"/>
      <p:bldP spid="55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0881" y="1076325"/>
            <a:ext cx="8613648" cy="5029200"/>
          </a:xfrm>
        </p:spPr>
        <p:txBody>
          <a:bodyPr/>
          <a:lstStyle/>
          <a:p>
            <a:r>
              <a:rPr lang="en-US" dirty="0" smtClean="0"/>
              <a:t>Version Specific Documentation </a:t>
            </a:r>
          </a:p>
          <a:p>
            <a:pPr lvl="1"/>
            <a:r>
              <a:rPr lang="en-US" dirty="0" smtClean="0"/>
              <a:t>Described By Documents</a:t>
            </a:r>
          </a:p>
          <a:p>
            <a:r>
              <a:rPr lang="en-US" dirty="0" smtClean="0"/>
              <a:t>Version Independent Documentation</a:t>
            </a:r>
          </a:p>
          <a:p>
            <a:pPr lvl="1"/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to Document Links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322513" y="6711950"/>
            <a:ext cx="4498975" cy="10953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/>
              <a:t>PTC Confidential © 2012 Forward Looking Information - Subject to Change</a:t>
            </a:r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0300" y="2152650"/>
            <a:ext cx="619125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967288" y="1771650"/>
            <a:ext cx="4114800" cy="297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229225" y="1924050"/>
            <a:ext cx="3036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/>
              <a:t>Version-To-Version Links</a:t>
            </a:r>
          </a:p>
        </p:txBody>
      </p: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7210425" y="2381250"/>
            <a:ext cx="304800" cy="381000"/>
            <a:chOff x="1056" y="1488"/>
            <a:chExt cx="432" cy="672"/>
          </a:xfrm>
        </p:grpSpPr>
        <p:sp>
          <p:nvSpPr>
            <p:cNvPr id="10" name="AutoShape 17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18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9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20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23"/>
          <p:cNvSpPr>
            <a:spLocks noChangeArrowheads="1"/>
          </p:cNvSpPr>
          <p:nvPr/>
        </p:nvSpPr>
        <p:spPr bwMode="auto">
          <a:xfrm>
            <a:off x="5076825" y="2381250"/>
            <a:ext cx="1219200" cy="1066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3" cstate="print">
            <a:lum bright="-20000"/>
            <a:grayscl/>
          </a:blip>
          <a:srcRect/>
          <a:stretch>
            <a:fillRect/>
          </a:stretch>
        </p:blipFill>
        <p:spPr bwMode="auto">
          <a:xfrm>
            <a:off x="5457825" y="2457450"/>
            <a:ext cx="381000" cy="376238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pic>
        <p:nvPicPr>
          <p:cNvPr id="1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8825" y="2914650"/>
            <a:ext cx="381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3025" y="2914650"/>
            <a:ext cx="381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AutoShape 24"/>
          <p:cNvCxnSpPr>
            <a:cxnSpLocks noChangeShapeType="1"/>
          </p:cNvCxnSpPr>
          <p:nvPr/>
        </p:nvCxnSpPr>
        <p:spPr bwMode="auto">
          <a:xfrm flipH="1">
            <a:off x="5343525" y="2833688"/>
            <a:ext cx="304800" cy="809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1" name="AutoShape 25"/>
          <p:cNvCxnSpPr>
            <a:cxnSpLocks noChangeShapeType="1"/>
          </p:cNvCxnSpPr>
          <p:nvPr/>
        </p:nvCxnSpPr>
        <p:spPr bwMode="auto">
          <a:xfrm>
            <a:off x="5648325" y="2833688"/>
            <a:ext cx="381000" cy="809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22" name="AutoShape 26"/>
          <p:cNvCxnSpPr>
            <a:cxnSpLocks noChangeShapeType="1"/>
          </p:cNvCxnSpPr>
          <p:nvPr/>
        </p:nvCxnSpPr>
        <p:spPr bwMode="auto">
          <a:xfrm>
            <a:off x="5534025" y="3103563"/>
            <a:ext cx="304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grpSp>
        <p:nvGrpSpPr>
          <p:cNvPr id="23" name="Group 27"/>
          <p:cNvGrpSpPr>
            <a:grpSpLocks/>
          </p:cNvGrpSpPr>
          <p:nvPr/>
        </p:nvGrpSpPr>
        <p:grpSpPr bwMode="auto">
          <a:xfrm>
            <a:off x="6981825" y="2838450"/>
            <a:ext cx="152400" cy="228600"/>
            <a:chOff x="1056" y="1488"/>
            <a:chExt cx="432" cy="672"/>
          </a:xfrm>
        </p:grpSpPr>
        <p:sp>
          <p:nvSpPr>
            <p:cNvPr id="24" name="AutoShape 28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Line 29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30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31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Line 32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Line 33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48"/>
          <p:cNvGrpSpPr>
            <a:grpSpLocks/>
          </p:cNvGrpSpPr>
          <p:nvPr/>
        </p:nvGrpSpPr>
        <p:grpSpPr bwMode="auto">
          <a:xfrm>
            <a:off x="7235825" y="2838450"/>
            <a:ext cx="152400" cy="228600"/>
            <a:chOff x="1056" y="1488"/>
            <a:chExt cx="432" cy="672"/>
          </a:xfrm>
        </p:grpSpPr>
        <p:sp>
          <p:nvSpPr>
            <p:cNvPr id="31" name="AutoShape 49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50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51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52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53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54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7" name="Group 55"/>
          <p:cNvGrpSpPr>
            <a:grpSpLocks/>
          </p:cNvGrpSpPr>
          <p:nvPr/>
        </p:nvGrpSpPr>
        <p:grpSpPr bwMode="auto">
          <a:xfrm>
            <a:off x="7489825" y="2838450"/>
            <a:ext cx="152400" cy="228600"/>
            <a:chOff x="1056" y="1488"/>
            <a:chExt cx="432" cy="672"/>
          </a:xfrm>
        </p:grpSpPr>
        <p:sp>
          <p:nvSpPr>
            <p:cNvPr id="38" name="AutoShape 56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Line 57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Line 58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Line 59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Line 60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Line 61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4" name="Group 62"/>
          <p:cNvGrpSpPr>
            <a:grpSpLocks/>
          </p:cNvGrpSpPr>
          <p:nvPr/>
        </p:nvGrpSpPr>
        <p:grpSpPr bwMode="auto">
          <a:xfrm>
            <a:off x="7743825" y="2838450"/>
            <a:ext cx="152400" cy="228600"/>
            <a:chOff x="1056" y="1488"/>
            <a:chExt cx="432" cy="672"/>
          </a:xfrm>
        </p:grpSpPr>
        <p:sp>
          <p:nvSpPr>
            <p:cNvPr id="45" name="AutoShape 63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Line 64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66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67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68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" name="Group 69"/>
          <p:cNvGrpSpPr>
            <a:grpSpLocks/>
          </p:cNvGrpSpPr>
          <p:nvPr/>
        </p:nvGrpSpPr>
        <p:grpSpPr bwMode="auto">
          <a:xfrm>
            <a:off x="7286625" y="3571875"/>
            <a:ext cx="304800" cy="381000"/>
            <a:chOff x="1056" y="1488"/>
            <a:chExt cx="432" cy="672"/>
          </a:xfrm>
        </p:grpSpPr>
        <p:sp>
          <p:nvSpPr>
            <p:cNvPr id="52" name="AutoShape 70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Line 71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72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73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74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75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8" name="Group 76"/>
          <p:cNvGrpSpPr>
            <a:grpSpLocks/>
          </p:cNvGrpSpPr>
          <p:nvPr/>
        </p:nvGrpSpPr>
        <p:grpSpPr bwMode="auto">
          <a:xfrm>
            <a:off x="7058025" y="4029075"/>
            <a:ext cx="152400" cy="228600"/>
            <a:chOff x="1056" y="1488"/>
            <a:chExt cx="432" cy="672"/>
          </a:xfrm>
        </p:grpSpPr>
        <p:sp>
          <p:nvSpPr>
            <p:cNvPr id="59" name="AutoShape 77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Line 78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79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80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Line 81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Line 82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5" name="Group 83"/>
          <p:cNvGrpSpPr>
            <a:grpSpLocks/>
          </p:cNvGrpSpPr>
          <p:nvPr/>
        </p:nvGrpSpPr>
        <p:grpSpPr bwMode="auto">
          <a:xfrm>
            <a:off x="7312025" y="4029075"/>
            <a:ext cx="152400" cy="228600"/>
            <a:chOff x="1056" y="1488"/>
            <a:chExt cx="432" cy="672"/>
          </a:xfrm>
        </p:grpSpPr>
        <p:sp>
          <p:nvSpPr>
            <p:cNvPr id="66" name="AutoShape 84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Line 85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Line 86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Line 87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88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89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2" name="Group 90"/>
          <p:cNvGrpSpPr>
            <a:grpSpLocks/>
          </p:cNvGrpSpPr>
          <p:nvPr/>
        </p:nvGrpSpPr>
        <p:grpSpPr bwMode="auto">
          <a:xfrm>
            <a:off x="7566025" y="4029075"/>
            <a:ext cx="152400" cy="228600"/>
            <a:chOff x="1056" y="1488"/>
            <a:chExt cx="432" cy="672"/>
          </a:xfrm>
        </p:grpSpPr>
        <p:sp>
          <p:nvSpPr>
            <p:cNvPr id="73" name="AutoShape 91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92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Line 93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Line 94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Line 95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Line 96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97"/>
          <p:cNvGrpSpPr>
            <a:grpSpLocks/>
          </p:cNvGrpSpPr>
          <p:nvPr/>
        </p:nvGrpSpPr>
        <p:grpSpPr bwMode="auto">
          <a:xfrm>
            <a:off x="7820025" y="4029075"/>
            <a:ext cx="152400" cy="228600"/>
            <a:chOff x="1056" y="1488"/>
            <a:chExt cx="432" cy="672"/>
          </a:xfrm>
        </p:grpSpPr>
        <p:sp>
          <p:nvSpPr>
            <p:cNvPr id="80" name="AutoShape 98"/>
            <p:cNvSpPr>
              <a:spLocks noChangeArrowheads="1"/>
            </p:cNvSpPr>
            <p:nvPr/>
          </p:nvSpPr>
          <p:spPr bwMode="auto">
            <a:xfrm flipV="1">
              <a:off x="1056" y="1488"/>
              <a:ext cx="432" cy="672"/>
            </a:xfrm>
            <a:prstGeom prst="foldedCorner">
              <a:avLst>
                <a:gd name="adj" fmla="val 40282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Line 99"/>
            <p:cNvSpPr>
              <a:spLocks noChangeShapeType="1"/>
            </p:cNvSpPr>
            <p:nvPr/>
          </p:nvSpPr>
          <p:spPr bwMode="auto">
            <a:xfrm>
              <a:off x="1104" y="163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" name="Line 100"/>
            <p:cNvSpPr>
              <a:spLocks noChangeShapeType="1"/>
            </p:cNvSpPr>
            <p:nvPr/>
          </p:nvSpPr>
          <p:spPr bwMode="auto">
            <a:xfrm>
              <a:off x="1104" y="1728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Line 101"/>
            <p:cNvSpPr>
              <a:spLocks noChangeShapeType="1"/>
            </p:cNvSpPr>
            <p:nvPr/>
          </p:nvSpPr>
          <p:spPr bwMode="auto">
            <a:xfrm>
              <a:off x="1104" y="1824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Line 102"/>
            <p:cNvSpPr>
              <a:spLocks noChangeShapeType="1"/>
            </p:cNvSpPr>
            <p:nvPr/>
          </p:nvSpPr>
          <p:spPr bwMode="auto">
            <a:xfrm>
              <a:off x="1104" y="1920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103"/>
            <p:cNvSpPr>
              <a:spLocks noChangeShapeType="1"/>
            </p:cNvSpPr>
            <p:nvPr/>
          </p:nvSpPr>
          <p:spPr bwMode="auto">
            <a:xfrm>
              <a:off x="1104" y="2016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6" name="Rectangle 104"/>
          <p:cNvSpPr>
            <a:spLocks noChangeArrowheads="1"/>
          </p:cNvSpPr>
          <p:nvPr/>
        </p:nvSpPr>
        <p:spPr bwMode="auto">
          <a:xfrm>
            <a:off x="6905625" y="2809875"/>
            <a:ext cx="762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" name="Rectangle 105"/>
          <p:cNvSpPr>
            <a:spLocks noChangeArrowheads="1"/>
          </p:cNvSpPr>
          <p:nvPr/>
        </p:nvSpPr>
        <p:spPr bwMode="auto">
          <a:xfrm>
            <a:off x="6994525" y="4010025"/>
            <a:ext cx="762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88" name="AutoShape 106"/>
          <p:cNvCxnSpPr>
            <a:cxnSpLocks noChangeShapeType="1"/>
          </p:cNvCxnSpPr>
          <p:nvPr/>
        </p:nvCxnSpPr>
        <p:spPr bwMode="auto">
          <a:xfrm rot="16200000" flipH="1">
            <a:off x="6479381" y="2840832"/>
            <a:ext cx="966787" cy="1866900"/>
          </a:xfrm>
          <a:prstGeom prst="bentConnector3">
            <a:avLst>
              <a:gd name="adj1" fmla="val 12364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89" name="AutoShape 107"/>
          <p:cNvCxnSpPr>
            <a:cxnSpLocks noChangeShapeType="1"/>
          </p:cNvCxnSpPr>
          <p:nvPr/>
        </p:nvCxnSpPr>
        <p:spPr bwMode="auto">
          <a:xfrm rot="5400000" flipH="1" flipV="1">
            <a:off x="6690519" y="2356644"/>
            <a:ext cx="273050" cy="1595438"/>
          </a:xfrm>
          <a:prstGeom prst="bentConnector3">
            <a:avLst>
              <a:gd name="adj1" fmla="val -34306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90" name="Text Box 108"/>
          <p:cNvSpPr txBox="1">
            <a:spLocks noChangeArrowheads="1"/>
          </p:cNvSpPr>
          <p:nvPr/>
        </p:nvSpPr>
        <p:spPr bwMode="auto">
          <a:xfrm>
            <a:off x="7870825" y="2411413"/>
            <a:ext cx="973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Describes</a:t>
            </a:r>
          </a:p>
        </p:txBody>
      </p:sp>
      <p:sp>
        <p:nvSpPr>
          <p:cNvPr id="91" name="Text Box 109"/>
          <p:cNvSpPr txBox="1">
            <a:spLocks noChangeArrowheads="1"/>
          </p:cNvSpPr>
          <p:nvPr/>
        </p:nvSpPr>
        <p:spPr bwMode="auto">
          <a:xfrm>
            <a:off x="7794625" y="3525838"/>
            <a:ext cx="1001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Reference</a:t>
            </a:r>
          </a:p>
        </p:txBody>
      </p:sp>
      <p:sp>
        <p:nvSpPr>
          <p:cNvPr id="92" name="Rectangle 110"/>
          <p:cNvSpPr>
            <a:spLocks noChangeArrowheads="1"/>
          </p:cNvSpPr>
          <p:nvPr/>
        </p:nvSpPr>
        <p:spPr bwMode="auto">
          <a:xfrm>
            <a:off x="7715250" y="2800350"/>
            <a:ext cx="762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Rectangle 111"/>
          <p:cNvSpPr>
            <a:spLocks noChangeArrowheads="1"/>
          </p:cNvSpPr>
          <p:nvPr/>
        </p:nvSpPr>
        <p:spPr bwMode="auto">
          <a:xfrm>
            <a:off x="7781925" y="4010025"/>
            <a:ext cx="7620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Text Box 112"/>
          <p:cNvSpPr txBox="1">
            <a:spLocks noChangeArrowheads="1"/>
          </p:cNvSpPr>
          <p:nvPr/>
        </p:nvSpPr>
        <p:spPr bwMode="auto">
          <a:xfrm>
            <a:off x="6965950" y="3141663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A.1</a:t>
            </a:r>
          </a:p>
        </p:txBody>
      </p:sp>
      <p:sp>
        <p:nvSpPr>
          <p:cNvPr id="95" name="Text Box 113"/>
          <p:cNvSpPr txBox="1">
            <a:spLocks noChangeArrowheads="1"/>
          </p:cNvSpPr>
          <p:nvPr/>
        </p:nvSpPr>
        <p:spPr bwMode="auto">
          <a:xfrm>
            <a:off x="7242175" y="3141663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A.2</a:t>
            </a:r>
          </a:p>
        </p:txBody>
      </p:sp>
      <p:sp>
        <p:nvSpPr>
          <p:cNvPr id="96" name="Text Box 114"/>
          <p:cNvSpPr txBox="1">
            <a:spLocks noChangeArrowheads="1"/>
          </p:cNvSpPr>
          <p:nvPr/>
        </p:nvSpPr>
        <p:spPr bwMode="auto">
          <a:xfrm>
            <a:off x="7464425" y="3141663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A.3</a:t>
            </a:r>
          </a:p>
        </p:txBody>
      </p:sp>
      <p:sp>
        <p:nvSpPr>
          <p:cNvPr id="97" name="Text Box 115"/>
          <p:cNvSpPr txBox="1">
            <a:spLocks noChangeArrowheads="1"/>
          </p:cNvSpPr>
          <p:nvPr/>
        </p:nvSpPr>
        <p:spPr bwMode="auto">
          <a:xfrm>
            <a:off x="7737475" y="3141663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B.1</a:t>
            </a:r>
          </a:p>
        </p:txBody>
      </p:sp>
      <p:sp>
        <p:nvSpPr>
          <p:cNvPr id="98" name="Text Box 116"/>
          <p:cNvSpPr txBox="1">
            <a:spLocks noChangeArrowheads="1"/>
          </p:cNvSpPr>
          <p:nvPr/>
        </p:nvSpPr>
        <p:spPr bwMode="auto">
          <a:xfrm>
            <a:off x="7029450" y="4332288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A.1</a:t>
            </a:r>
          </a:p>
        </p:txBody>
      </p:sp>
      <p:sp>
        <p:nvSpPr>
          <p:cNvPr id="99" name="Text Box 117"/>
          <p:cNvSpPr txBox="1">
            <a:spLocks noChangeArrowheads="1"/>
          </p:cNvSpPr>
          <p:nvPr/>
        </p:nvSpPr>
        <p:spPr bwMode="auto">
          <a:xfrm>
            <a:off x="7305675" y="4332288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A.2</a:t>
            </a:r>
          </a:p>
        </p:txBody>
      </p:sp>
      <p:sp>
        <p:nvSpPr>
          <p:cNvPr id="100" name="Text Box 118"/>
          <p:cNvSpPr txBox="1">
            <a:spLocks noChangeArrowheads="1"/>
          </p:cNvSpPr>
          <p:nvPr/>
        </p:nvSpPr>
        <p:spPr bwMode="auto">
          <a:xfrm>
            <a:off x="7527925" y="4332288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A.3</a:t>
            </a:r>
          </a:p>
        </p:txBody>
      </p:sp>
      <p:sp>
        <p:nvSpPr>
          <p:cNvPr id="101" name="Text Box 119"/>
          <p:cNvSpPr txBox="1">
            <a:spLocks noChangeArrowheads="1"/>
          </p:cNvSpPr>
          <p:nvPr/>
        </p:nvSpPr>
        <p:spPr bwMode="auto">
          <a:xfrm>
            <a:off x="7800975" y="4332288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B.1</a:t>
            </a:r>
          </a:p>
        </p:txBody>
      </p:sp>
      <p:sp>
        <p:nvSpPr>
          <p:cNvPr id="102" name="Text Box 120"/>
          <p:cNvSpPr txBox="1">
            <a:spLocks noChangeArrowheads="1"/>
          </p:cNvSpPr>
          <p:nvPr/>
        </p:nvSpPr>
        <p:spPr bwMode="auto">
          <a:xfrm>
            <a:off x="5099050" y="3284538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A.1</a:t>
            </a:r>
          </a:p>
        </p:txBody>
      </p:sp>
      <p:sp>
        <p:nvSpPr>
          <p:cNvPr id="103" name="Text Box 121"/>
          <p:cNvSpPr txBox="1">
            <a:spLocks noChangeArrowheads="1"/>
          </p:cNvSpPr>
          <p:nvPr/>
        </p:nvSpPr>
        <p:spPr bwMode="auto">
          <a:xfrm>
            <a:off x="5794375" y="3275013"/>
            <a:ext cx="1539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/>
              <a:t>A.2</a:t>
            </a:r>
          </a:p>
        </p:txBody>
      </p:sp>
      <p:cxnSp>
        <p:nvCxnSpPr>
          <p:cNvPr id="104" name="AutoShape 122"/>
          <p:cNvCxnSpPr>
            <a:cxnSpLocks noChangeShapeType="1"/>
          </p:cNvCxnSpPr>
          <p:nvPr/>
        </p:nvCxnSpPr>
        <p:spPr bwMode="auto">
          <a:xfrm rot="16200000" flipH="1">
            <a:off x="6352381" y="2967832"/>
            <a:ext cx="966787" cy="1612900"/>
          </a:xfrm>
          <a:prstGeom prst="bentConnector3">
            <a:avLst>
              <a:gd name="adj1" fmla="val 12364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05" name="Rectangle 104"/>
          <p:cNvSpPr/>
          <p:nvPr/>
        </p:nvSpPr>
        <p:spPr>
          <a:xfrm>
            <a:off x="2628900" y="2990850"/>
            <a:ext cx="1676400" cy="3048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2552700" y="5124450"/>
            <a:ext cx="1676400" cy="304800"/>
          </a:xfrm>
          <a:prstGeom prst="rect">
            <a:avLst/>
          </a:prstGeom>
          <a:solidFill>
            <a:srgbClr val="FF0000">
              <a:alpha val="1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07" name="Rectangular Callout 106"/>
          <p:cNvSpPr/>
          <p:nvPr/>
        </p:nvSpPr>
        <p:spPr>
          <a:xfrm>
            <a:off x="104775" y="3816804"/>
            <a:ext cx="2609850" cy="1040946"/>
          </a:xfrm>
          <a:prstGeom prst="wedgeRectCallout">
            <a:avLst>
              <a:gd name="adj1" fmla="val 40378"/>
              <a:gd name="adj2" fmla="val 7775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/>
              <a:t>Results can vary </a:t>
            </a:r>
            <a:r>
              <a:rPr lang="en-US" sz="1400" dirty="0"/>
              <a:t>between </a:t>
            </a:r>
            <a:r>
              <a:rPr lang="en-US" sz="1400" dirty="0" smtClean="0"/>
              <a:t>this table </a:t>
            </a:r>
            <a:r>
              <a:rPr lang="en-US" sz="1400" dirty="0"/>
              <a:t>and </a:t>
            </a:r>
            <a:r>
              <a:rPr lang="en-US" sz="1400" dirty="0" smtClean="0"/>
              <a:t>PSB. PSB uses the </a:t>
            </a:r>
            <a:r>
              <a:rPr lang="en-US" sz="1400" dirty="0"/>
              <a:t>applied filter where table </a:t>
            </a:r>
            <a:r>
              <a:rPr lang="en-US" sz="1400" dirty="0" smtClean="0"/>
              <a:t>uses the </a:t>
            </a:r>
            <a:r>
              <a:rPr lang="en-US" sz="1400" dirty="0"/>
              <a:t>Latest Released</a:t>
            </a:r>
          </a:p>
        </p:txBody>
      </p:sp>
    </p:spTree>
    <p:extLst>
      <p:ext uri="{BB962C8B-B14F-4D97-AF65-F5344CB8AC3E}">
        <p14:creationId xmlns:p14="http://schemas.microsoft.com/office/powerpoint/2010/main" val="405374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6" grpId="0" animBg="1"/>
      <p:bldP spid="86" grpId="0" animBg="1"/>
      <p:bldP spid="87" grpId="0" animBg="1"/>
      <p:bldP spid="90" grpId="0"/>
      <p:bldP spid="91" grpId="0"/>
      <p:bldP spid="92" grpId="0" animBg="1"/>
      <p:bldP spid="93" grpId="0" animBg="1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A – Describes By behavior</a:t>
            </a:r>
          </a:p>
        </p:txBody>
      </p:sp>
      <p:sp>
        <p:nvSpPr>
          <p:cNvPr id="22" name="Rectangle 105"/>
          <p:cNvSpPr txBox="1">
            <a:spLocks noChangeArrowheads="1"/>
          </p:cNvSpPr>
          <p:nvPr/>
        </p:nvSpPr>
        <p:spPr>
          <a:xfrm>
            <a:off x="4918075" y="1231900"/>
            <a:ext cx="4051300" cy="5459413"/>
          </a:xfrm>
          <a:prstGeom prst="rect">
            <a:avLst/>
          </a:prstGeom>
        </p:spPr>
        <p:txBody>
          <a:bodyPr>
            <a:normAutofit/>
          </a:bodyPr>
          <a:lstStyle>
            <a:lvl1pPr marL="230188" indent="-230188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accent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684213" indent="-228600" algn="l" rtl="0" eaLnBrk="0" fontAlgn="base" hangingPunct="0">
              <a:spcBef>
                <a:spcPct val="0"/>
              </a:spcBef>
              <a:spcAft>
                <a:spcPts val="200"/>
              </a:spcAft>
              <a:buFont typeface="Arial" charset="0"/>
              <a:buChar char="–"/>
              <a:defRPr kern="1200">
                <a:solidFill>
                  <a:srgbClr val="4C4D4F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1143000" indent="-228600" algn="l" defTabSz="1085850" rtl="0" eaLnBrk="0" fontAlgn="base" hangingPunct="0">
              <a:spcBef>
                <a:spcPct val="0"/>
              </a:spcBef>
              <a:spcAft>
                <a:spcPts val="200"/>
              </a:spcAft>
              <a:buFont typeface="Arial" charset="0"/>
              <a:buChar char="•"/>
              <a:defRPr sz="1600" kern="1200">
                <a:solidFill>
                  <a:srgbClr val="4C4D4F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4C4D4F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4C4D4F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defRPr/>
            </a:pPr>
            <a:r>
              <a:rPr lang="en-US" sz="1700" dirty="0" smtClean="0"/>
              <a:t>Between part and document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Type of link: </a:t>
            </a:r>
            <a:r>
              <a:rPr lang="en-US" sz="1500" dirty="0" err="1" smtClean="0"/>
              <a:t>WTPartDescribeLink</a:t>
            </a:r>
            <a:endParaRPr lang="en-US" sz="15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Iteration to Iteration link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New iteration of the part point to latest iteration of the document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New iteration of the document point to latest iteration of the part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History link point always to the latest iteration of the document before the part gets iterated.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History link always point to the latest iteration of the part before the document gets iterated.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Revise part copy forward the link to the latest iteration of the document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Revise document does not copy forward the link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Revise both document and part together, copy forward the link to the new version of the document.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Save-As the part copy forward the link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dirty="0" smtClean="0"/>
              <a:t>Copy document does not copy forward the link</a:t>
            </a:r>
          </a:p>
        </p:txBody>
      </p:sp>
      <p:pic>
        <p:nvPicPr>
          <p:cNvPr id="23" name="Picture 32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263" y="43307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 Box 33"/>
          <p:cNvSpPr txBox="1">
            <a:spLocks noChangeArrowheads="1"/>
          </p:cNvSpPr>
          <p:nvPr/>
        </p:nvSpPr>
        <p:spPr bwMode="auto">
          <a:xfrm>
            <a:off x="3849688" y="4710113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B.1</a:t>
            </a:r>
          </a:p>
        </p:txBody>
      </p:sp>
      <p:sp>
        <p:nvSpPr>
          <p:cNvPr id="25" name="Text Box 35"/>
          <p:cNvSpPr txBox="1">
            <a:spLocks noChangeArrowheads="1"/>
          </p:cNvSpPr>
          <p:nvPr/>
        </p:nvSpPr>
        <p:spPr bwMode="auto">
          <a:xfrm>
            <a:off x="3740150" y="4948238"/>
            <a:ext cx="85921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6- Revise</a:t>
            </a:r>
          </a:p>
        </p:txBody>
      </p:sp>
      <p:pic>
        <p:nvPicPr>
          <p:cNvPr id="26" name="Picture 36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5138738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 Box 37"/>
          <p:cNvSpPr txBox="1">
            <a:spLocks noChangeArrowheads="1"/>
          </p:cNvSpPr>
          <p:nvPr/>
        </p:nvSpPr>
        <p:spPr bwMode="auto">
          <a:xfrm>
            <a:off x="2679700" y="5699125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B.1</a:t>
            </a:r>
          </a:p>
        </p:txBody>
      </p:sp>
      <p:sp>
        <p:nvSpPr>
          <p:cNvPr id="28" name="Text Box 38"/>
          <p:cNvSpPr txBox="1">
            <a:spLocks noChangeArrowheads="1"/>
          </p:cNvSpPr>
          <p:nvPr/>
        </p:nvSpPr>
        <p:spPr bwMode="auto">
          <a:xfrm>
            <a:off x="2501900" y="5953125"/>
            <a:ext cx="85921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8- Revise</a:t>
            </a:r>
          </a:p>
        </p:txBody>
      </p:sp>
      <p:sp>
        <p:nvSpPr>
          <p:cNvPr id="29" name="Line 46"/>
          <p:cNvSpPr>
            <a:spLocks noChangeShapeType="1"/>
          </p:cNvSpPr>
          <p:nvPr/>
        </p:nvSpPr>
        <p:spPr bwMode="auto">
          <a:xfrm>
            <a:off x="261938" y="4513263"/>
            <a:ext cx="1177925" cy="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0" name="Text Box 47"/>
          <p:cNvSpPr txBox="1">
            <a:spLocks noChangeArrowheads="1"/>
          </p:cNvSpPr>
          <p:nvPr/>
        </p:nvSpPr>
        <p:spPr bwMode="auto">
          <a:xfrm>
            <a:off x="277813" y="4235450"/>
            <a:ext cx="15196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Related document</a:t>
            </a:r>
          </a:p>
        </p:txBody>
      </p:sp>
      <p:sp>
        <p:nvSpPr>
          <p:cNvPr id="31" name="Line 48"/>
          <p:cNvSpPr>
            <a:spLocks noChangeShapeType="1"/>
          </p:cNvSpPr>
          <p:nvPr/>
        </p:nvSpPr>
        <p:spPr bwMode="auto">
          <a:xfrm>
            <a:off x="301625" y="5116513"/>
            <a:ext cx="1119188" cy="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2" name="Text Box 49"/>
          <p:cNvSpPr txBox="1">
            <a:spLocks noChangeArrowheads="1"/>
          </p:cNvSpPr>
          <p:nvPr/>
        </p:nvSpPr>
        <p:spPr bwMode="auto">
          <a:xfrm>
            <a:off x="228600" y="4819650"/>
            <a:ext cx="1074012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Related part</a:t>
            </a:r>
          </a:p>
        </p:txBody>
      </p:sp>
      <p:pic>
        <p:nvPicPr>
          <p:cNvPr id="33" name="Picture 55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889250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 Box 56"/>
          <p:cNvSpPr txBox="1">
            <a:spLocks noChangeArrowheads="1"/>
          </p:cNvSpPr>
          <p:nvPr/>
        </p:nvSpPr>
        <p:spPr bwMode="auto">
          <a:xfrm>
            <a:off x="254000" y="2159000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A.1</a:t>
            </a:r>
          </a:p>
        </p:txBody>
      </p:sp>
      <p:sp>
        <p:nvSpPr>
          <p:cNvPr id="35" name="Text Box 57"/>
          <p:cNvSpPr txBox="1">
            <a:spLocks noChangeArrowheads="1"/>
          </p:cNvSpPr>
          <p:nvPr/>
        </p:nvSpPr>
        <p:spPr bwMode="auto">
          <a:xfrm>
            <a:off x="304800" y="348138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A.1</a:t>
            </a:r>
          </a:p>
        </p:txBody>
      </p:sp>
      <p:pic>
        <p:nvPicPr>
          <p:cNvPr id="36" name="Picture 59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927350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 Box 60"/>
          <p:cNvSpPr txBox="1">
            <a:spLocks noChangeArrowheads="1"/>
          </p:cNvSpPr>
          <p:nvPr/>
        </p:nvSpPr>
        <p:spPr bwMode="auto">
          <a:xfrm>
            <a:off x="2516188" y="212883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A.3</a:t>
            </a:r>
          </a:p>
        </p:txBody>
      </p:sp>
      <p:sp>
        <p:nvSpPr>
          <p:cNvPr id="38" name="Text Box 61"/>
          <p:cNvSpPr txBox="1">
            <a:spLocks noChangeArrowheads="1"/>
          </p:cNvSpPr>
          <p:nvPr/>
        </p:nvSpPr>
        <p:spPr bwMode="auto">
          <a:xfrm>
            <a:off x="2565400" y="351948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A.3</a:t>
            </a:r>
          </a:p>
        </p:txBody>
      </p:sp>
      <p:sp>
        <p:nvSpPr>
          <p:cNvPr id="40" name="Text Box 63"/>
          <p:cNvSpPr txBox="1">
            <a:spLocks noChangeArrowheads="1"/>
          </p:cNvSpPr>
          <p:nvPr/>
        </p:nvSpPr>
        <p:spPr bwMode="auto">
          <a:xfrm>
            <a:off x="1417638" y="2125663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A.2</a:t>
            </a:r>
          </a:p>
        </p:txBody>
      </p:sp>
      <p:pic>
        <p:nvPicPr>
          <p:cNvPr id="41" name="Picture 64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2913063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Text Box 65"/>
          <p:cNvSpPr txBox="1">
            <a:spLocks noChangeArrowheads="1"/>
          </p:cNvSpPr>
          <p:nvPr/>
        </p:nvSpPr>
        <p:spPr bwMode="auto">
          <a:xfrm>
            <a:off x="1450975" y="3505200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A.2</a:t>
            </a:r>
          </a:p>
        </p:txBody>
      </p:sp>
      <p:sp>
        <p:nvSpPr>
          <p:cNvPr id="45" name="Line 66"/>
          <p:cNvSpPr>
            <a:spLocks noChangeShapeType="1"/>
          </p:cNvSpPr>
          <p:nvPr/>
        </p:nvSpPr>
        <p:spPr bwMode="auto">
          <a:xfrm>
            <a:off x="1655763" y="2436813"/>
            <a:ext cx="0" cy="3794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6" name="Line 67"/>
          <p:cNvSpPr>
            <a:spLocks noChangeShapeType="1"/>
          </p:cNvSpPr>
          <p:nvPr/>
        </p:nvSpPr>
        <p:spPr bwMode="auto">
          <a:xfrm flipH="1">
            <a:off x="1811338" y="2368550"/>
            <a:ext cx="904875" cy="428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3" name="Line 68"/>
          <p:cNvSpPr>
            <a:spLocks noChangeShapeType="1"/>
          </p:cNvSpPr>
          <p:nvPr/>
        </p:nvSpPr>
        <p:spPr bwMode="auto">
          <a:xfrm>
            <a:off x="2784475" y="2359025"/>
            <a:ext cx="0" cy="457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5" name="Text Box 69"/>
          <p:cNvSpPr txBox="1">
            <a:spLocks noChangeArrowheads="1"/>
          </p:cNvSpPr>
          <p:nvPr/>
        </p:nvSpPr>
        <p:spPr bwMode="auto">
          <a:xfrm>
            <a:off x="1057275" y="1157288"/>
            <a:ext cx="108433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1- Associate</a:t>
            </a:r>
          </a:p>
        </p:txBody>
      </p:sp>
      <p:sp>
        <p:nvSpPr>
          <p:cNvPr id="56" name="Text Box 70"/>
          <p:cNvSpPr txBox="1">
            <a:spLocks noChangeArrowheads="1"/>
          </p:cNvSpPr>
          <p:nvPr/>
        </p:nvSpPr>
        <p:spPr bwMode="auto">
          <a:xfrm>
            <a:off x="2400300" y="1146175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2- iterate</a:t>
            </a:r>
          </a:p>
        </p:txBody>
      </p:sp>
      <p:sp>
        <p:nvSpPr>
          <p:cNvPr id="57" name="Text Box 71"/>
          <p:cNvSpPr txBox="1">
            <a:spLocks noChangeArrowheads="1"/>
          </p:cNvSpPr>
          <p:nvPr/>
        </p:nvSpPr>
        <p:spPr bwMode="auto">
          <a:xfrm>
            <a:off x="2381250" y="3889375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3- iterate</a:t>
            </a:r>
          </a:p>
        </p:txBody>
      </p:sp>
      <p:sp>
        <p:nvSpPr>
          <p:cNvPr id="58" name="Line 72"/>
          <p:cNvSpPr>
            <a:spLocks noChangeShapeType="1"/>
          </p:cNvSpPr>
          <p:nvPr/>
        </p:nvSpPr>
        <p:spPr bwMode="auto">
          <a:xfrm>
            <a:off x="1500188" y="2417763"/>
            <a:ext cx="0" cy="358775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9" name="Line 73"/>
          <p:cNvSpPr>
            <a:spLocks noChangeShapeType="1"/>
          </p:cNvSpPr>
          <p:nvPr/>
        </p:nvSpPr>
        <p:spPr bwMode="auto">
          <a:xfrm>
            <a:off x="3846513" y="2290763"/>
            <a:ext cx="796925" cy="56515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0" name="Picture 74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2933700"/>
            <a:ext cx="3476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 Box 75"/>
          <p:cNvSpPr txBox="1">
            <a:spLocks noChangeArrowheads="1"/>
          </p:cNvSpPr>
          <p:nvPr/>
        </p:nvSpPr>
        <p:spPr bwMode="auto">
          <a:xfrm>
            <a:off x="3516313" y="352583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A.4</a:t>
            </a:r>
          </a:p>
        </p:txBody>
      </p:sp>
      <p:sp>
        <p:nvSpPr>
          <p:cNvPr id="62" name="Text Box 76"/>
          <p:cNvSpPr txBox="1">
            <a:spLocks noChangeArrowheads="1"/>
          </p:cNvSpPr>
          <p:nvPr/>
        </p:nvSpPr>
        <p:spPr bwMode="auto">
          <a:xfrm>
            <a:off x="3370263" y="3865563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4- iterate</a:t>
            </a:r>
          </a:p>
        </p:txBody>
      </p:sp>
      <p:sp>
        <p:nvSpPr>
          <p:cNvPr id="63" name="Line 77"/>
          <p:cNvSpPr>
            <a:spLocks noChangeShapeType="1"/>
          </p:cNvSpPr>
          <p:nvPr/>
        </p:nvSpPr>
        <p:spPr bwMode="auto">
          <a:xfrm>
            <a:off x="2979738" y="2328863"/>
            <a:ext cx="681037" cy="515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4" name="Text Box 79"/>
          <p:cNvSpPr txBox="1">
            <a:spLocks noChangeArrowheads="1"/>
          </p:cNvSpPr>
          <p:nvPr/>
        </p:nvSpPr>
        <p:spPr bwMode="auto">
          <a:xfrm>
            <a:off x="3476625" y="213518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A.4</a:t>
            </a:r>
          </a:p>
        </p:txBody>
      </p:sp>
      <p:sp>
        <p:nvSpPr>
          <p:cNvPr id="65" name="Line 80"/>
          <p:cNvSpPr>
            <a:spLocks noChangeShapeType="1"/>
          </p:cNvSpPr>
          <p:nvPr/>
        </p:nvSpPr>
        <p:spPr bwMode="auto">
          <a:xfrm>
            <a:off x="3776663" y="2378075"/>
            <a:ext cx="0" cy="438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66" name="Text Box 81"/>
          <p:cNvSpPr txBox="1">
            <a:spLocks noChangeArrowheads="1"/>
          </p:cNvSpPr>
          <p:nvPr/>
        </p:nvSpPr>
        <p:spPr bwMode="auto">
          <a:xfrm>
            <a:off x="3327400" y="1147763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5- iterate</a:t>
            </a:r>
          </a:p>
        </p:txBody>
      </p:sp>
      <p:sp>
        <p:nvSpPr>
          <p:cNvPr id="67" name="Line 82"/>
          <p:cNvSpPr>
            <a:spLocks noChangeShapeType="1"/>
          </p:cNvSpPr>
          <p:nvPr/>
        </p:nvSpPr>
        <p:spPr bwMode="auto">
          <a:xfrm>
            <a:off x="2911475" y="2349500"/>
            <a:ext cx="622300" cy="51435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68" name="Picture 83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890838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 Box 84"/>
          <p:cNvSpPr txBox="1">
            <a:spLocks noChangeArrowheads="1"/>
          </p:cNvSpPr>
          <p:nvPr/>
        </p:nvSpPr>
        <p:spPr bwMode="auto">
          <a:xfrm>
            <a:off x="4641850" y="3482975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A.5</a:t>
            </a:r>
          </a:p>
        </p:txBody>
      </p:sp>
      <p:sp>
        <p:nvSpPr>
          <p:cNvPr id="70" name="Text Box 85"/>
          <p:cNvSpPr txBox="1">
            <a:spLocks noChangeArrowheads="1"/>
          </p:cNvSpPr>
          <p:nvPr/>
        </p:nvSpPr>
        <p:spPr bwMode="auto">
          <a:xfrm>
            <a:off x="4495800" y="3822700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7- iterate</a:t>
            </a:r>
          </a:p>
        </p:txBody>
      </p:sp>
      <p:sp>
        <p:nvSpPr>
          <p:cNvPr id="71" name="Line 86"/>
          <p:cNvSpPr>
            <a:spLocks noChangeShapeType="1"/>
          </p:cNvSpPr>
          <p:nvPr/>
        </p:nvSpPr>
        <p:spPr bwMode="auto">
          <a:xfrm>
            <a:off x="3990975" y="2328863"/>
            <a:ext cx="709613" cy="4778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2" name="Text Box 87"/>
          <p:cNvSpPr txBox="1">
            <a:spLocks noChangeArrowheads="1"/>
          </p:cNvSpPr>
          <p:nvPr/>
        </p:nvSpPr>
        <p:spPr bwMode="auto">
          <a:xfrm>
            <a:off x="1631950" y="2382838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1</a:t>
            </a:r>
          </a:p>
        </p:txBody>
      </p:sp>
      <p:sp>
        <p:nvSpPr>
          <p:cNvPr id="73" name="Text Box 88"/>
          <p:cNvSpPr txBox="1">
            <a:spLocks noChangeArrowheads="1"/>
          </p:cNvSpPr>
          <p:nvPr/>
        </p:nvSpPr>
        <p:spPr bwMode="auto">
          <a:xfrm>
            <a:off x="2147888" y="2303463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74" name="Text Box 89"/>
          <p:cNvSpPr txBox="1">
            <a:spLocks noChangeArrowheads="1"/>
          </p:cNvSpPr>
          <p:nvPr/>
        </p:nvSpPr>
        <p:spPr bwMode="auto">
          <a:xfrm>
            <a:off x="2595563" y="2439988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75" name="Text Box 90"/>
          <p:cNvSpPr txBox="1">
            <a:spLocks noChangeArrowheads="1"/>
          </p:cNvSpPr>
          <p:nvPr/>
        </p:nvSpPr>
        <p:spPr bwMode="auto">
          <a:xfrm>
            <a:off x="3159125" y="2284413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76" name="Text Box 91"/>
          <p:cNvSpPr txBox="1">
            <a:spLocks noChangeArrowheads="1"/>
          </p:cNvSpPr>
          <p:nvPr/>
        </p:nvSpPr>
        <p:spPr bwMode="auto">
          <a:xfrm>
            <a:off x="3781425" y="2479675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77" name="Text Box 92"/>
          <p:cNvSpPr txBox="1">
            <a:spLocks noChangeArrowheads="1"/>
          </p:cNvSpPr>
          <p:nvPr/>
        </p:nvSpPr>
        <p:spPr bwMode="auto">
          <a:xfrm>
            <a:off x="4365625" y="2293938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78" name="Line 93"/>
          <p:cNvSpPr>
            <a:spLocks noChangeShapeType="1"/>
          </p:cNvSpPr>
          <p:nvPr/>
        </p:nvSpPr>
        <p:spPr bwMode="auto">
          <a:xfrm flipH="1" flipV="1">
            <a:off x="3968750" y="2247900"/>
            <a:ext cx="865188" cy="58420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9" name="Line 94"/>
          <p:cNvSpPr>
            <a:spLocks noChangeShapeType="1"/>
          </p:cNvSpPr>
          <p:nvPr/>
        </p:nvSpPr>
        <p:spPr bwMode="auto">
          <a:xfrm flipV="1">
            <a:off x="3671888" y="2332038"/>
            <a:ext cx="1587" cy="487362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0" name="Line 95"/>
          <p:cNvSpPr>
            <a:spLocks noChangeShapeType="1"/>
          </p:cNvSpPr>
          <p:nvPr/>
        </p:nvSpPr>
        <p:spPr bwMode="auto">
          <a:xfrm flipV="1">
            <a:off x="2841625" y="2328863"/>
            <a:ext cx="1588" cy="487362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1" name="Line 96"/>
          <p:cNvSpPr>
            <a:spLocks noChangeShapeType="1"/>
          </p:cNvSpPr>
          <p:nvPr/>
        </p:nvSpPr>
        <p:spPr bwMode="auto">
          <a:xfrm flipV="1">
            <a:off x="1778000" y="2344738"/>
            <a:ext cx="828675" cy="40005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82" name="Picture 97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5986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98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6208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4" name="Picture 99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16097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5" name="Picture 100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159067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" name="Line 101"/>
          <p:cNvSpPr>
            <a:spLocks noChangeShapeType="1"/>
          </p:cNvSpPr>
          <p:nvPr/>
        </p:nvSpPr>
        <p:spPr bwMode="auto">
          <a:xfrm flipV="1">
            <a:off x="4160838" y="3352800"/>
            <a:ext cx="496887" cy="885825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7" name="Line 102"/>
          <p:cNvSpPr>
            <a:spLocks noChangeShapeType="1"/>
          </p:cNvSpPr>
          <p:nvPr/>
        </p:nvSpPr>
        <p:spPr bwMode="auto">
          <a:xfrm flipH="1">
            <a:off x="4257675" y="3402013"/>
            <a:ext cx="476250" cy="874712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88" name="Line 103"/>
          <p:cNvSpPr>
            <a:spLocks noChangeShapeType="1"/>
          </p:cNvSpPr>
          <p:nvPr/>
        </p:nvSpPr>
        <p:spPr bwMode="auto">
          <a:xfrm flipH="1">
            <a:off x="4298950" y="3435350"/>
            <a:ext cx="506413" cy="9255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9700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 B – References behavior</a:t>
            </a:r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>
          <a:xfrm>
            <a:off x="4918075" y="1231900"/>
            <a:ext cx="4051300" cy="5459413"/>
          </a:xfrm>
          <a:prstGeom prst="rect">
            <a:avLst/>
          </a:prstGeom>
        </p:spPr>
        <p:txBody>
          <a:bodyPr>
            <a:normAutofit/>
          </a:bodyPr>
          <a:lstStyle>
            <a:lvl1pPr marL="230188" indent="-230188" algn="l" rtl="0" eaLnBrk="0" fontAlgn="base" hangingPunct="0">
              <a:spcBef>
                <a:spcPts val="18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000" kern="1200">
                <a:solidFill>
                  <a:schemeClr val="accent1"/>
                </a:solidFill>
                <a:latin typeface="+mn-lt"/>
                <a:ea typeface="MS PGothic" pitchFamily="34" charset="-128"/>
                <a:cs typeface="+mn-cs"/>
              </a:defRPr>
            </a:lvl1pPr>
            <a:lvl2pPr marL="684213" indent="-228600" algn="l" rtl="0" eaLnBrk="0" fontAlgn="base" hangingPunct="0">
              <a:spcBef>
                <a:spcPct val="0"/>
              </a:spcBef>
              <a:spcAft>
                <a:spcPts val="200"/>
              </a:spcAft>
              <a:buFont typeface="Arial" charset="0"/>
              <a:buChar char="–"/>
              <a:defRPr kern="1200">
                <a:solidFill>
                  <a:srgbClr val="4C4D4F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2pPr>
            <a:lvl3pPr marL="1143000" indent="-228600" algn="l" defTabSz="1085850" rtl="0" eaLnBrk="0" fontAlgn="base" hangingPunct="0">
              <a:spcBef>
                <a:spcPct val="0"/>
              </a:spcBef>
              <a:spcAft>
                <a:spcPts val="200"/>
              </a:spcAft>
              <a:buFont typeface="Arial" charset="0"/>
              <a:buChar char="•"/>
              <a:defRPr sz="1600" kern="1200">
                <a:solidFill>
                  <a:srgbClr val="4C4D4F"/>
                </a:solidFill>
                <a:latin typeface="Arial Narrow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400" kern="1200">
                <a:solidFill>
                  <a:srgbClr val="4C4D4F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 kern="1200">
                <a:solidFill>
                  <a:srgbClr val="4C4D4F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defRPr/>
            </a:pPr>
            <a:r>
              <a:rPr lang="en-US" sz="1700" smtClean="0">
                <a:solidFill>
                  <a:schemeClr val="tx1">
                    <a:lumMod val="50000"/>
                  </a:schemeClr>
                </a:solidFill>
              </a:rPr>
              <a:t>Between part and document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Type of link: WTPartReferenceLink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iteration to master link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New iteration and version of the part always points to the document master.</a:t>
            </a:r>
          </a:p>
          <a:p>
            <a:pPr marL="747713" lvl="2" indent="0">
              <a:lnSpc>
                <a:spcPct val="80000"/>
              </a:lnSpc>
              <a:defRPr/>
            </a:pPr>
            <a:r>
              <a:rPr lang="en-US" sz="1100" smtClean="0">
                <a:solidFill>
                  <a:schemeClr val="tx1">
                    <a:lumMod val="50000"/>
                  </a:schemeClr>
                </a:solidFill>
              </a:rPr>
              <a:t>Link is copied forward</a:t>
            </a:r>
          </a:p>
          <a:p>
            <a:pPr marL="747713" lvl="2" indent="0">
              <a:lnSpc>
                <a:spcPct val="80000"/>
              </a:lnSpc>
              <a:defRPr/>
            </a:pPr>
            <a:r>
              <a:rPr lang="en-US" sz="1100" smtClean="0">
                <a:solidFill>
                  <a:schemeClr val="tx1">
                    <a:lumMod val="50000"/>
                  </a:schemeClr>
                </a:solidFill>
              </a:rPr>
              <a:t>Ability to navigate to the latest iteration of each version from there.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New iteration of the document has no effect on the link. Config spec is used to display the linked parts.</a:t>
            </a:r>
          </a:p>
          <a:p>
            <a:pPr marL="747713" lvl="2" indent="0">
              <a:lnSpc>
                <a:spcPct val="80000"/>
              </a:lnSpc>
              <a:defRPr/>
            </a:pPr>
            <a:r>
              <a:rPr lang="en-US" sz="1100" smtClean="0">
                <a:solidFill>
                  <a:schemeClr val="tx1">
                    <a:lumMod val="50000"/>
                  </a:schemeClr>
                </a:solidFill>
              </a:rPr>
              <a:t>Latest is used in the case of Windchill PDM </a:t>
            </a:r>
          </a:p>
          <a:p>
            <a:pPr marL="747713" lvl="2" indent="0">
              <a:lnSpc>
                <a:spcPct val="80000"/>
              </a:lnSpc>
              <a:defRPr/>
            </a:pPr>
            <a:r>
              <a:rPr lang="en-US" sz="1100" smtClean="0">
                <a:solidFill>
                  <a:schemeClr val="tx1">
                    <a:lumMod val="50000"/>
                  </a:schemeClr>
                </a:solidFill>
              </a:rPr>
              <a:t>Released is used in the case of PDMLink 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Revise of the part copy forward the link to the the document master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Revise of the document copy forward the link to the part version.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Save-As the part copy forward the link to the document master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500" smtClean="0">
                <a:solidFill>
                  <a:schemeClr val="tx1">
                    <a:lumMod val="50000"/>
                  </a:schemeClr>
                </a:solidFill>
              </a:rPr>
              <a:t>Copy document does not copy forward the link</a:t>
            </a:r>
            <a:endParaRPr lang="en-US" sz="15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90" name="Picture 4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263" y="4330700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Text Box 5"/>
          <p:cNvSpPr txBox="1">
            <a:spLocks noChangeArrowheads="1"/>
          </p:cNvSpPr>
          <p:nvPr/>
        </p:nvSpPr>
        <p:spPr bwMode="auto">
          <a:xfrm>
            <a:off x="3849688" y="4710113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B.1</a:t>
            </a:r>
          </a:p>
        </p:txBody>
      </p:sp>
      <p:sp>
        <p:nvSpPr>
          <p:cNvPr id="92" name="Text Box 6"/>
          <p:cNvSpPr txBox="1">
            <a:spLocks noChangeArrowheads="1"/>
          </p:cNvSpPr>
          <p:nvPr/>
        </p:nvSpPr>
        <p:spPr bwMode="auto">
          <a:xfrm>
            <a:off x="3740150" y="4948238"/>
            <a:ext cx="85921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7- Revise</a:t>
            </a:r>
          </a:p>
        </p:txBody>
      </p:sp>
      <p:pic>
        <p:nvPicPr>
          <p:cNvPr id="93" name="Picture 7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5138738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 Box 8"/>
          <p:cNvSpPr txBox="1">
            <a:spLocks noChangeArrowheads="1"/>
          </p:cNvSpPr>
          <p:nvPr/>
        </p:nvSpPr>
        <p:spPr bwMode="auto">
          <a:xfrm>
            <a:off x="2679700" y="5699125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B.1</a:t>
            </a:r>
          </a:p>
        </p:txBody>
      </p:sp>
      <p:sp>
        <p:nvSpPr>
          <p:cNvPr id="95" name="Text Box 9"/>
          <p:cNvSpPr txBox="1">
            <a:spLocks noChangeArrowheads="1"/>
          </p:cNvSpPr>
          <p:nvPr/>
        </p:nvSpPr>
        <p:spPr bwMode="auto">
          <a:xfrm>
            <a:off x="2501900" y="5953125"/>
            <a:ext cx="85921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8- Revise</a:t>
            </a:r>
          </a:p>
        </p:txBody>
      </p:sp>
      <p:sp>
        <p:nvSpPr>
          <p:cNvPr id="96" name="Line 10"/>
          <p:cNvSpPr>
            <a:spLocks noChangeShapeType="1"/>
          </p:cNvSpPr>
          <p:nvPr/>
        </p:nvSpPr>
        <p:spPr bwMode="auto">
          <a:xfrm>
            <a:off x="261938" y="4513263"/>
            <a:ext cx="1177925" cy="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7" name="Text Box 11"/>
          <p:cNvSpPr txBox="1">
            <a:spLocks noChangeArrowheads="1"/>
          </p:cNvSpPr>
          <p:nvPr/>
        </p:nvSpPr>
        <p:spPr bwMode="auto">
          <a:xfrm>
            <a:off x="277813" y="4235450"/>
            <a:ext cx="1011495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References</a:t>
            </a:r>
          </a:p>
        </p:txBody>
      </p:sp>
      <p:sp>
        <p:nvSpPr>
          <p:cNvPr id="98" name="Line 12"/>
          <p:cNvSpPr>
            <a:spLocks noChangeShapeType="1"/>
          </p:cNvSpPr>
          <p:nvPr/>
        </p:nvSpPr>
        <p:spPr bwMode="auto">
          <a:xfrm>
            <a:off x="301625" y="5116513"/>
            <a:ext cx="1119188" cy="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9" name="Text Box 13"/>
          <p:cNvSpPr txBox="1">
            <a:spLocks noChangeArrowheads="1"/>
          </p:cNvSpPr>
          <p:nvPr/>
        </p:nvSpPr>
        <p:spPr bwMode="auto">
          <a:xfrm>
            <a:off x="228600" y="4819650"/>
            <a:ext cx="1243930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Referenced by</a:t>
            </a:r>
          </a:p>
        </p:txBody>
      </p:sp>
      <p:sp>
        <p:nvSpPr>
          <p:cNvPr id="100" name="Text Box 15"/>
          <p:cNvSpPr txBox="1">
            <a:spLocks noChangeArrowheads="1"/>
          </p:cNvSpPr>
          <p:nvPr/>
        </p:nvSpPr>
        <p:spPr bwMode="auto">
          <a:xfrm>
            <a:off x="254000" y="2159000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A.1</a:t>
            </a:r>
          </a:p>
        </p:txBody>
      </p:sp>
      <p:pic>
        <p:nvPicPr>
          <p:cNvPr id="101" name="Picture 17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2927350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" name="Text Box 18"/>
          <p:cNvSpPr txBox="1">
            <a:spLocks noChangeArrowheads="1"/>
          </p:cNvSpPr>
          <p:nvPr/>
        </p:nvSpPr>
        <p:spPr bwMode="auto">
          <a:xfrm>
            <a:off x="2516188" y="212883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A.3</a:t>
            </a:r>
          </a:p>
        </p:txBody>
      </p:sp>
      <p:sp>
        <p:nvSpPr>
          <p:cNvPr id="103" name="Text Box 19"/>
          <p:cNvSpPr txBox="1">
            <a:spLocks noChangeArrowheads="1"/>
          </p:cNvSpPr>
          <p:nvPr/>
        </p:nvSpPr>
        <p:spPr bwMode="auto">
          <a:xfrm>
            <a:off x="2584450" y="3451225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A.2</a:t>
            </a:r>
          </a:p>
        </p:txBody>
      </p:sp>
      <p:sp>
        <p:nvSpPr>
          <p:cNvPr id="104" name="Text Box 20"/>
          <p:cNvSpPr txBox="1">
            <a:spLocks noChangeArrowheads="1"/>
          </p:cNvSpPr>
          <p:nvPr/>
        </p:nvSpPr>
        <p:spPr bwMode="auto">
          <a:xfrm>
            <a:off x="1417638" y="2125663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A.2</a:t>
            </a:r>
          </a:p>
        </p:txBody>
      </p:sp>
      <p:pic>
        <p:nvPicPr>
          <p:cNvPr id="105" name="Picture 21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325" y="2913063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" name="Text Box 22"/>
          <p:cNvSpPr txBox="1">
            <a:spLocks noChangeArrowheads="1"/>
          </p:cNvSpPr>
          <p:nvPr/>
        </p:nvSpPr>
        <p:spPr bwMode="auto">
          <a:xfrm>
            <a:off x="1450975" y="3505200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A.1</a:t>
            </a:r>
          </a:p>
        </p:txBody>
      </p:sp>
      <p:sp>
        <p:nvSpPr>
          <p:cNvPr id="107" name="Line 25"/>
          <p:cNvSpPr>
            <a:spLocks noChangeShapeType="1"/>
          </p:cNvSpPr>
          <p:nvPr/>
        </p:nvSpPr>
        <p:spPr bwMode="auto">
          <a:xfrm flipH="1">
            <a:off x="488950" y="2300288"/>
            <a:ext cx="1011238" cy="603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8" name="Text Box 26"/>
          <p:cNvSpPr txBox="1">
            <a:spLocks noChangeArrowheads="1"/>
          </p:cNvSpPr>
          <p:nvPr/>
        </p:nvSpPr>
        <p:spPr bwMode="auto">
          <a:xfrm>
            <a:off x="1057275" y="1157288"/>
            <a:ext cx="108433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1- Associate</a:t>
            </a:r>
          </a:p>
        </p:txBody>
      </p:sp>
      <p:sp>
        <p:nvSpPr>
          <p:cNvPr id="109" name="Text Box 27"/>
          <p:cNvSpPr txBox="1">
            <a:spLocks noChangeArrowheads="1"/>
          </p:cNvSpPr>
          <p:nvPr/>
        </p:nvSpPr>
        <p:spPr bwMode="auto">
          <a:xfrm>
            <a:off x="2400300" y="1146175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2- iterate</a:t>
            </a:r>
          </a:p>
        </p:txBody>
      </p:sp>
      <p:sp>
        <p:nvSpPr>
          <p:cNvPr id="110" name="Text Box 28"/>
          <p:cNvSpPr txBox="1">
            <a:spLocks noChangeArrowheads="1"/>
          </p:cNvSpPr>
          <p:nvPr/>
        </p:nvSpPr>
        <p:spPr bwMode="auto">
          <a:xfrm>
            <a:off x="2381250" y="3784600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3- iterate</a:t>
            </a:r>
          </a:p>
        </p:txBody>
      </p:sp>
      <p:sp>
        <p:nvSpPr>
          <p:cNvPr id="111" name="Line 29"/>
          <p:cNvSpPr>
            <a:spLocks noChangeShapeType="1"/>
          </p:cNvSpPr>
          <p:nvPr/>
        </p:nvSpPr>
        <p:spPr bwMode="auto">
          <a:xfrm flipH="1">
            <a:off x="585788" y="2417763"/>
            <a:ext cx="914400" cy="49530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12" name="Line 30"/>
          <p:cNvSpPr>
            <a:spLocks noChangeShapeType="1"/>
          </p:cNvSpPr>
          <p:nvPr/>
        </p:nvSpPr>
        <p:spPr bwMode="auto">
          <a:xfrm flipH="1">
            <a:off x="762000" y="2281238"/>
            <a:ext cx="2733675" cy="709612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13" name="Picture 31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3" y="2933700"/>
            <a:ext cx="3476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" name="Text Box 32"/>
          <p:cNvSpPr txBox="1">
            <a:spLocks noChangeArrowheads="1"/>
          </p:cNvSpPr>
          <p:nvPr/>
        </p:nvSpPr>
        <p:spPr bwMode="auto">
          <a:xfrm>
            <a:off x="3535363" y="339883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A.3</a:t>
            </a:r>
          </a:p>
        </p:txBody>
      </p:sp>
      <p:sp>
        <p:nvSpPr>
          <p:cNvPr id="115" name="Text Box 33"/>
          <p:cNvSpPr txBox="1">
            <a:spLocks noChangeArrowheads="1"/>
          </p:cNvSpPr>
          <p:nvPr/>
        </p:nvSpPr>
        <p:spPr bwMode="auto">
          <a:xfrm>
            <a:off x="3370263" y="3779838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5- iterate</a:t>
            </a:r>
          </a:p>
        </p:txBody>
      </p:sp>
      <p:sp>
        <p:nvSpPr>
          <p:cNvPr id="116" name="Text Box 35"/>
          <p:cNvSpPr txBox="1">
            <a:spLocks noChangeArrowheads="1"/>
          </p:cNvSpPr>
          <p:nvPr/>
        </p:nvSpPr>
        <p:spPr bwMode="auto">
          <a:xfrm>
            <a:off x="3476625" y="2135188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A.4</a:t>
            </a:r>
          </a:p>
        </p:txBody>
      </p:sp>
      <p:sp>
        <p:nvSpPr>
          <p:cNvPr id="117" name="Text Box 37"/>
          <p:cNvSpPr txBox="1">
            <a:spLocks noChangeArrowheads="1"/>
          </p:cNvSpPr>
          <p:nvPr/>
        </p:nvSpPr>
        <p:spPr bwMode="auto">
          <a:xfrm>
            <a:off x="3327400" y="1147763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4- iterate</a:t>
            </a:r>
          </a:p>
        </p:txBody>
      </p:sp>
      <p:pic>
        <p:nvPicPr>
          <p:cNvPr id="118" name="Picture 39" descr="D:\My documents\Screen Shots\links\docu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00" y="2919413"/>
            <a:ext cx="347663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" name="Text Box 40"/>
          <p:cNvSpPr txBox="1">
            <a:spLocks noChangeArrowheads="1"/>
          </p:cNvSpPr>
          <p:nvPr/>
        </p:nvSpPr>
        <p:spPr bwMode="auto">
          <a:xfrm>
            <a:off x="4232275" y="3433763"/>
            <a:ext cx="424796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A.4</a:t>
            </a:r>
          </a:p>
        </p:txBody>
      </p:sp>
      <p:sp>
        <p:nvSpPr>
          <p:cNvPr id="120" name="Text Box 41"/>
          <p:cNvSpPr txBox="1">
            <a:spLocks noChangeArrowheads="1"/>
          </p:cNvSpPr>
          <p:nvPr/>
        </p:nvSpPr>
        <p:spPr bwMode="auto">
          <a:xfrm>
            <a:off x="4144963" y="3744913"/>
            <a:ext cx="825547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6- iterate</a:t>
            </a:r>
          </a:p>
        </p:txBody>
      </p:sp>
      <p:sp>
        <p:nvSpPr>
          <p:cNvPr id="121" name="Text Box 45"/>
          <p:cNvSpPr txBox="1">
            <a:spLocks noChangeArrowheads="1"/>
          </p:cNvSpPr>
          <p:nvPr/>
        </p:nvSpPr>
        <p:spPr bwMode="auto">
          <a:xfrm>
            <a:off x="2595563" y="2439988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3</a:t>
            </a:r>
          </a:p>
        </p:txBody>
      </p:sp>
      <p:sp>
        <p:nvSpPr>
          <p:cNvPr id="122" name="Text Box 46"/>
          <p:cNvSpPr txBox="1">
            <a:spLocks noChangeArrowheads="1"/>
          </p:cNvSpPr>
          <p:nvPr/>
        </p:nvSpPr>
        <p:spPr bwMode="auto">
          <a:xfrm>
            <a:off x="3159125" y="2284413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4</a:t>
            </a:r>
          </a:p>
        </p:txBody>
      </p:sp>
      <p:sp>
        <p:nvSpPr>
          <p:cNvPr id="123" name="Text Box 47"/>
          <p:cNvSpPr txBox="1">
            <a:spLocks noChangeArrowheads="1"/>
          </p:cNvSpPr>
          <p:nvPr/>
        </p:nvSpPr>
        <p:spPr bwMode="auto">
          <a:xfrm>
            <a:off x="3781425" y="2479675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5</a:t>
            </a:r>
          </a:p>
        </p:txBody>
      </p:sp>
      <p:sp>
        <p:nvSpPr>
          <p:cNvPr id="124" name="Text Box 48"/>
          <p:cNvSpPr txBox="1">
            <a:spLocks noChangeArrowheads="1"/>
          </p:cNvSpPr>
          <p:nvPr/>
        </p:nvSpPr>
        <p:spPr bwMode="auto">
          <a:xfrm>
            <a:off x="4365625" y="2293938"/>
            <a:ext cx="270908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6</a:t>
            </a:r>
          </a:p>
        </p:txBody>
      </p:sp>
      <p:sp>
        <p:nvSpPr>
          <p:cNvPr id="125" name="Line 49"/>
          <p:cNvSpPr>
            <a:spLocks noChangeShapeType="1"/>
          </p:cNvSpPr>
          <p:nvPr/>
        </p:nvSpPr>
        <p:spPr bwMode="auto">
          <a:xfrm flipH="1" flipV="1">
            <a:off x="3968750" y="2247900"/>
            <a:ext cx="350838" cy="60325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6" name="Line 50"/>
          <p:cNvSpPr>
            <a:spLocks noChangeShapeType="1"/>
          </p:cNvSpPr>
          <p:nvPr/>
        </p:nvSpPr>
        <p:spPr bwMode="auto">
          <a:xfrm flipV="1">
            <a:off x="2816225" y="2332038"/>
            <a:ext cx="857250" cy="496887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27" name="Picture 53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1598613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Picture 54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863" y="1620838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" name="Picture 55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588" y="160972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" name="Picture 56" descr="D:\User Profiles\bourdin.PTCNET\Desktop\Object-Model\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1590675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" name="Line 57"/>
          <p:cNvSpPr>
            <a:spLocks noChangeShapeType="1"/>
          </p:cNvSpPr>
          <p:nvPr/>
        </p:nvSpPr>
        <p:spPr bwMode="auto">
          <a:xfrm flipH="1" flipV="1">
            <a:off x="728663" y="3402013"/>
            <a:ext cx="3130550" cy="1117600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32" name="Picture 60" descr="D:\My documents\Screen Shots\links\doc master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3001963"/>
            <a:ext cx="3667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Text Box 61"/>
          <p:cNvSpPr txBox="1">
            <a:spLocks noChangeArrowheads="1"/>
          </p:cNvSpPr>
          <p:nvPr/>
        </p:nvSpPr>
        <p:spPr bwMode="auto">
          <a:xfrm>
            <a:off x="139700" y="3446463"/>
            <a:ext cx="679673" cy="277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1200" b="1">
                <a:solidFill>
                  <a:schemeClr val="folHlink"/>
                </a:solidFill>
                <a:latin typeface="Arial" charset="0"/>
              </a:defRPr>
            </a:lvl1pPr>
            <a:lvl2pPr marL="742950" indent="-285750">
              <a:defRPr sz="1200" b="1">
                <a:solidFill>
                  <a:schemeClr val="folHlink"/>
                </a:solidFill>
                <a:latin typeface="Arial" charset="0"/>
              </a:defRPr>
            </a:lvl2pPr>
            <a:lvl3pPr marL="1143000" indent="-228600">
              <a:defRPr sz="1200" b="1">
                <a:solidFill>
                  <a:schemeClr val="folHlink"/>
                </a:solidFill>
                <a:latin typeface="Arial" charset="0"/>
              </a:defRPr>
            </a:lvl3pPr>
            <a:lvl4pPr marL="1600200" indent="-228600">
              <a:defRPr sz="1200" b="1">
                <a:solidFill>
                  <a:schemeClr val="folHlink"/>
                </a:solidFill>
                <a:latin typeface="Arial" charset="0"/>
              </a:defRPr>
            </a:lvl4pPr>
            <a:lvl5pPr marL="2057400" indent="-228600">
              <a:defRPr sz="1200" b="1">
                <a:solidFill>
                  <a:schemeClr val="folHlink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folHlink"/>
                </a:solidFill>
                <a:latin typeface="Arial" charset="0"/>
              </a:defRPr>
            </a:lvl9pPr>
          </a:lstStyle>
          <a:p>
            <a:r>
              <a:rPr lang="en-US">
                <a:solidFill>
                  <a:schemeClr val="tx1">
                    <a:lumMod val="50000"/>
                  </a:schemeClr>
                </a:solidFill>
              </a:rPr>
              <a:t>Master</a:t>
            </a:r>
          </a:p>
        </p:txBody>
      </p:sp>
      <p:sp>
        <p:nvSpPr>
          <p:cNvPr id="134" name="Line 62"/>
          <p:cNvSpPr>
            <a:spLocks noChangeShapeType="1"/>
          </p:cNvSpPr>
          <p:nvPr/>
        </p:nvSpPr>
        <p:spPr bwMode="auto">
          <a:xfrm flipV="1">
            <a:off x="1554163" y="2301875"/>
            <a:ext cx="2005012" cy="54610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5" name="Line 63"/>
          <p:cNvSpPr>
            <a:spLocks noChangeShapeType="1"/>
          </p:cNvSpPr>
          <p:nvPr/>
        </p:nvSpPr>
        <p:spPr bwMode="auto">
          <a:xfrm flipH="1">
            <a:off x="650875" y="2317750"/>
            <a:ext cx="1936750" cy="650875"/>
          </a:xfrm>
          <a:prstGeom prst="line">
            <a:avLst/>
          </a:prstGeom>
          <a:noFill/>
          <a:ln w="19050">
            <a:solidFill>
              <a:srgbClr val="FFCC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6" name="Line 64"/>
          <p:cNvSpPr>
            <a:spLocks noChangeShapeType="1"/>
          </p:cNvSpPr>
          <p:nvPr/>
        </p:nvSpPr>
        <p:spPr bwMode="auto">
          <a:xfrm flipH="1" flipV="1">
            <a:off x="3708400" y="2359025"/>
            <a:ext cx="9525" cy="49530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7" name="Line 67"/>
          <p:cNvSpPr>
            <a:spLocks noChangeShapeType="1"/>
          </p:cNvSpPr>
          <p:nvPr/>
        </p:nvSpPr>
        <p:spPr bwMode="auto">
          <a:xfrm>
            <a:off x="2773363" y="3429000"/>
            <a:ext cx="1092200" cy="963613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8" name="Line 68"/>
          <p:cNvSpPr>
            <a:spLocks noChangeShapeType="1"/>
          </p:cNvSpPr>
          <p:nvPr/>
        </p:nvSpPr>
        <p:spPr bwMode="auto">
          <a:xfrm>
            <a:off x="3724275" y="3659188"/>
            <a:ext cx="312738" cy="633412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39" name="Line 69"/>
          <p:cNvSpPr>
            <a:spLocks noChangeShapeType="1"/>
          </p:cNvSpPr>
          <p:nvPr/>
        </p:nvSpPr>
        <p:spPr bwMode="auto">
          <a:xfrm flipH="1">
            <a:off x="4187825" y="3692525"/>
            <a:ext cx="195263" cy="60325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0" name="Line 70"/>
          <p:cNvSpPr>
            <a:spLocks noChangeShapeType="1"/>
          </p:cNvSpPr>
          <p:nvPr/>
        </p:nvSpPr>
        <p:spPr bwMode="auto">
          <a:xfrm flipV="1">
            <a:off x="2919413" y="2376488"/>
            <a:ext cx="731837" cy="270510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41" name="Line 71"/>
          <p:cNvSpPr>
            <a:spLocks noChangeShapeType="1"/>
          </p:cNvSpPr>
          <p:nvPr/>
        </p:nvSpPr>
        <p:spPr bwMode="auto">
          <a:xfrm flipV="1">
            <a:off x="2994025" y="4638675"/>
            <a:ext cx="849313" cy="400050"/>
          </a:xfrm>
          <a:prstGeom prst="line">
            <a:avLst/>
          </a:prstGeom>
          <a:noFill/>
          <a:ln w="19050">
            <a:solidFill>
              <a:srgbClr val="99CC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US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7572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Lippencott">
      <a:dk1>
        <a:srgbClr val="53565A"/>
      </a:dk1>
      <a:lt1>
        <a:srgbClr val="FFFFFF"/>
      </a:lt1>
      <a:dk2>
        <a:srgbClr val="E57200"/>
      </a:dk2>
      <a:lt2>
        <a:srgbClr val="236192"/>
      </a:lt2>
      <a:accent1>
        <a:srgbClr val="009CDE"/>
      </a:accent1>
      <a:accent2>
        <a:srgbClr val="84BD00"/>
      </a:accent2>
      <a:accent3>
        <a:srgbClr val="00857D"/>
      </a:accent3>
      <a:accent4>
        <a:srgbClr val="EFA615"/>
      </a:accent4>
      <a:accent5>
        <a:srgbClr val="912F46"/>
      </a:accent5>
      <a:accent6>
        <a:srgbClr val="C8C9C7"/>
      </a:accent6>
      <a:hlink>
        <a:srgbClr val="8A204B"/>
      </a:hlink>
      <a:folHlink>
        <a:srgbClr val="83317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>
          <a:defRPr dirty="0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452</Words>
  <Application>Microsoft Office PowerPoint</Application>
  <PresentationFormat>On-screen Show (4:3)</PresentationFormat>
  <Paragraphs>131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Part to Doc behaviors</vt:lpstr>
      <vt:lpstr>Parts – pulling it all together</vt:lpstr>
      <vt:lpstr>Part to Document Links</vt:lpstr>
      <vt:lpstr>Appendix A – Describes By behavior</vt:lpstr>
      <vt:lpstr>Appendix B – References behavior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2012-10-24T15:45:51Z</dcterms:created>
  <dcterms:modified xsi:type="dcterms:W3CDTF">2012-10-24T15:46:44Z</dcterms:modified>
</cp:coreProperties>
</file>