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397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rubrik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149080"/>
            <a:ext cx="6400800" cy="864096"/>
          </a:xfrm>
        </p:spPr>
        <p:txBody>
          <a:bodyPr>
            <a:normAutofit/>
          </a:bodyPr>
          <a:lstStyle>
            <a:lvl1pPr marL="0" indent="0" algn="ctr">
              <a:buNone/>
              <a:defRPr sz="3200" baseline="0">
                <a:solidFill>
                  <a:srgbClr val="3A3A3A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 err="1" smtClean="0"/>
              <a:t>Corporate</a:t>
            </a:r>
            <a:r>
              <a:rPr lang="sv-SE" dirty="0" smtClean="0"/>
              <a:t> </a:t>
            </a:r>
            <a:r>
              <a:rPr lang="sv-SE" dirty="0" err="1" smtClean="0"/>
              <a:t>Overview</a:t>
            </a:r>
            <a:endParaRPr lang="sv-SE" dirty="0"/>
          </a:p>
        </p:txBody>
      </p:sp>
      <p:pic>
        <p:nvPicPr>
          <p:cNvPr id="8" name="Bildobjekt 7" descr="PDS_box_logo_genomskinli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63888" y="1700808"/>
            <a:ext cx="1987132" cy="21395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solidFill>
            <a:srgbClr val="DDEBF9">
              <a:alpha val="85000"/>
            </a:srgbClr>
          </a:solidFill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Platshållare för innehåll 2"/>
          <p:cNvSpPr>
            <a:spLocks noGrp="1"/>
          </p:cNvSpPr>
          <p:nvPr>
            <p:ph idx="1"/>
          </p:nvPr>
        </p:nvSpPr>
        <p:spPr>
          <a:xfrm>
            <a:off x="467544" y="1556793"/>
            <a:ext cx="3960440" cy="3744415"/>
          </a:xfrm>
          <a:solidFill>
            <a:srgbClr val="DDEBF9">
              <a:alpha val="85000"/>
            </a:srgbClr>
          </a:solidFill>
        </p:spPr>
        <p:txBody>
          <a:bodyPr/>
          <a:lstStyle>
            <a:lvl1pPr>
              <a:spcAft>
                <a:spcPts val="200"/>
              </a:spcAft>
              <a:defRPr/>
            </a:lvl1pPr>
            <a:lvl2pPr>
              <a:spcAft>
                <a:spcPts val="200"/>
              </a:spcAft>
              <a:buFontTx/>
              <a:buBlip>
                <a:blip r:embed="rId2"/>
              </a:buBlip>
              <a:defRPr/>
            </a:lvl2pPr>
            <a:lvl3pPr>
              <a:spcAft>
                <a:spcPts val="200"/>
              </a:spcAft>
              <a:defRPr/>
            </a:lvl3pPr>
            <a:lvl4pPr>
              <a:spcAft>
                <a:spcPts val="200"/>
              </a:spcAft>
              <a:defRPr/>
            </a:lvl4pPr>
            <a:lvl5pPr>
              <a:spcAft>
                <a:spcPts val="200"/>
              </a:spcAf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7" name="Platshållare för innehåll 2"/>
          <p:cNvSpPr>
            <a:spLocks noGrp="1"/>
          </p:cNvSpPr>
          <p:nvPr>
            <p:ph idx="12"/>
          </p:nvPr>
        </p:nvSpPr>
        <p:spPr>
          <a:xfrm>
            <a:off x="4499992" y="1556792"/>
            <a:ext cx="3960440" cy="3744416"/>
          </a:xfrm>
          <a:solidFill>
            <a:schemeClr val="accent6">
              <a:lumMod val="40000"/>
              <a:lumOff val="60000"/>
              <a:alpha val="85000"/>
            </a:schemeClr>
          </a:solidFill>
        </p:spPr>
        <p:txBody>
          <a:bodyPr/>
          <a:lstStyle>
            <a:lvl1pPr>
              <a:spcAft>
                <a:spcPts val="200"/>
              </a:spcAft>
              <a:defRPr/>
            </a:lvl1pPr>
            <a:lvl2pPr>
              <a:spcAft>
                <a:spcPts val="200"/>
              </a:spcAft>
              <a:buFontTx/>
              <a:buBlip>
                <a:blip r:embed="rId2"/>
              </a:buBlip>
              <a:defRPr/>
            </a:lvl2pPr>
            <a:lvl3pPr>
              <a:spcAft>
                <a:spcPts val="200"/>
              </a:spcAft>
              <a:defRPr/>
            </a:lvl3pPr>
            <a:lvl4pPr>
              <a:spcAft>
                <a:spcPts val="200"/>
              </a:spcAft>
              <a:defRPr/>
            </a:lvl4pPr>
            <a:lvl5pPr>
              <a:spcAft>
                <a:spcPts val="200"/>
              </a:spcAf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6/21/2014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149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0">
                <a:solidFill>
                  <a:srgbClr val="B43A8D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>
            <a:lvl1pPr>
              <a:spcAft>
                <a:spcPts val="200"/>
              </a:spcAft>
              <a:defRPr sz="2000" b="0"/>
            </a:lvl1pPr>
            <a:lvl2pPr>
              <a:spcAft>
                <a:spcPts val="200"/>
              </a:spcAft>
              <a:defRPr sz="1900" baseline="0"/>
            </a:lvl2pPr>
            <a:lvl3pPr>
              <a:spcAft>
                <a:spcPts val="200"/>
              </a:spcAft>
              <a:defRPr/>
            </a:lvl3pPr>
            <a:lvl4pPr>
              <a:spcAft>
                <a:spcPts val="200"/>
              </a:spcAft>
              <a:defRPr/>
            </a:lvl4pPr>
            <a:lvl5pPr>
              <a:spcAft>
                <a:spcPts val="200"/>
              </a:spcAf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57200" y="1600201"/>
            <a:ext cx="8147248" cy="1828800"/>
          </a:xfrm>
          <a:solidFill>
            <a:srgbClr val="DDEBF9">
              <a:alpha val="85000"/>
            </a:srgbClr>
          </a:solidFill>
        </p:spPr>
        <p:txBody>
          <a:bodyPr/>
          <a:lstStyle>
            <a:lvl1pPr>
              <a:spcAft>
                <a:spcPts val="200"/>
              </a:spcAft>
              <a:defRPr/>
            </a:lvl1pPr>
            <a:lvl2pPr>
              <a:spcAft>
                <a:spcPts val="200"/>
              </a:spcAft>
              <a:defRPr/>
            </a:lvl2pPr>
            <a:lvl3pPr>
              <a:spcAft>
                <a:spcPts val="200"/>
              </a:spcAft>
              <a:defRPr/>
            </a:lvl3pPr>
            <a:lvl4pPr>
              <a:spcAft>
                <a:spcPts val="200"/>
              </a:spcAft>
              <a:defRPr/>
            </a:lvl4pPr>
            <a:lvl5pPr>
              <a:spcAft>
                <a:spcPts val="200"/>
              </a:spcAf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Platshållare för innehåll 2"/>
          <p:cNvSpPr>
            <a:spLocks noGrp="1"/>
          </p:cNvSpPr>
          <p:nvPr>
            <p:ph idx="13"/>
          </p:nvPr>
        </p:nvSpPr>
        <p:spPr>
          <a:xfrm>
            <a:off x="467544" y="3573016"/>
            <a:ext cx="8136904" cy="1872208"/>
          </a:xfrm>
          <a:solidFill>
            <a:schemeClr val="accent2">
              <a:alpha val="86000"/>
            </a:schemeClr>
          </a:solidFill>
        </p:spPr>
        <p:txBody>
          <a:bodyPr/>
          <a:lstStyle>
            <a:lvl1pPr>
              <a:spcAft>
                <a:spcPts val="200"/>
              </a:spcAft>
              <a:defRPr/>
            </a:lvl1pPr>
            <a:lvl2pPr>
              <a:spcAft>
                <a:spcPts val="200"/>
              </a:spcAft>
              <a:buFontTx/>
              <a:buBlip>
                <a:blip r:embed="rId2"/>
              </a:buBlip>
              <a:defRPr/>
            </a:lvl2pPr>
            <a:lvl3pPr>
              <a:spcAft>
                <a:spcPts val="200"/>
              </a:spcAft>
              <a:defRPr/>
            </a:lvl3pPr>
            <a:lvl4pPr>
              <a:spcAft>
                <a:spcPts val="200"/>
              </a:spcAft>
              <a:defRPr/>
            </a:lvl4pPr>
            <a:lvl5pPr>
              <a:spcAft>
                <a:spcPts val="200"/>
              </a:spcAf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bild 7"/>
          <p:cNvSpPr>
            <a:spLocks noGrp="1"/>
          </p:cNvSpPr>
          <p:nvPr>
            <p:ph type="pic" sz="quarter" idx="13"/>
          </p:nvPr>
        </p:nvSpPr>
        <p:spPr>
          <a:xfrm>
            <a:off x="827584" y="692696"/>
            <a:ext cx="7561262" cy="4032448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sv-SE" dirty="0"/>
          </a:p>
        </p:txBody>
      </p:sp>
      <p:sp>
        <p:nvSpPr>
          <p:cNvPr id="7" name="Rubrik 1"/>
          <p:cNvSpPr>
            <a:spLocks noGrp="1"/>
          </p:cNvSpPr>
          <p:nvPr>
            <p:ph type="title"/>
          </p:nvPr>
        </p:nvSpPr>
        <p:spPr>
          <a:xfrm>
            <a:off x="539552" y="4797152"/>
            <a:ext cx="8229600" cy="1143000"/>
          </a:xfrm>
        </p:spPr>
        <p:txBody>
          <a:bodyPr/>
          <a:lstStyle>
            <a:lvl1pPr>
              <a:defRPr>
                <a:solidFill>
                  <a:srgbClr val="B43A8D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sv-S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9" name="Platshållare för innehåll 2"/>
          <p:cNvSpPr>
            <a:spLocks noGrp="1"/>
          </p:cNvSpPr>
          <p:nvPr>
            <p:ph idx="1"/>
          </p:nvPr>
        </p:nvSpPr>
        <p:spPr>
          <a:xfrm>
            <a:off x="467544" y="1556793"/>
            <a:ext cx="4824536" cy="4104456"/>
          </a:xfrm>
          <a:noFill/>
        </p:spPr>
        <p:txBody>
          <a:bodyPr/>
          <a:lstStyle>
            <a:lvl1pPr>
              <a:spcAft>
                <a:spcPts val="200"/>
              </a:spcAft>
              <a:defRPr/>
            </a:lvl1pPr>
            <a:lvl2pPr>
              <a:spcAft>
                <a:spcPts val="200"/>
              </a:spcAft>
              <a:buFontTx/>
              <a:buBlip>
                <a:blip r:embed="rId2"/>
              </a:buBlip>
              <a:defRPr/>
            </a:lvl2pPr>
            <a:lvl3pPr>
              <a:spcAft>
                <a:spcPts val="200"/>
              </a:spcAft>
              <a:defRPr/>
            </a:lvl3pPr>
            <a:lvl4pPr>
              <a:spcAft>
                <a:spcPts val="200"/>
              </a:spcAft>
              <a:defRPr/>
            </a:lvl4pPr>
            <a:lvl5pPr>
              <a:spcAft>
                <a:spcPts val="200"/>
              </a:spcAf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11" name="Platshållare för bild 10"/>
          <p:cNvSpPr>
            <a:spLocks noGrp="1"/>
          </p:cNvSpPr>
          <p:nvPr>
            <p:ph type="pic" sz="quarter" idx="13"/>
          </p:nvPr>
        </p:nvSpPr>
        <p:spPr>
          <a:xfrm>
            <a:off x="5580112" y="1556793"/>
            <a:ext cx="3097163" cy="4104456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9" name="Platshållare för innehåll 2"/>
          <p:cNvSpPr>
            <a:spLocks noGrp="1"/>
          </p:cNvSpPr>
          <p:nvPr>
            <p:ph idx="1"/>
          </p:nvPr>
        </p:nvSpPr>
        <p:spPr>
          <a:xfrm>
            <a:off x="467544" y="1556793"/>
            <a:ext cx="4824536" cy="4104456"/>
          </a:xfrm>
          <a:solidFill>
            <a:srgbClr val="DDEBF9"/>
          </a:solidFill>
        </p:spPr>
        <p:txBody>
          <a:bodyPr/>
          <a:lstStyle>
            <a:lvl1pPr>
              <a:spcAft>
                <a:spcPts val="200"/>
              </a:spcAft>
              <a:defRPr/>
            </a:lvl1pPr>
            <a:lvl2pPr>
              <a:spcAft>
                <a:spcPts val="200"/>
              </a:spcAft>
              <a:buFontTx/>
              <a:buBlip>
                <a:blip r:embed="rId2"/>
              </a:buBlip>
              <a:defRPr/>
            </a:lvl2pPr>
            <a:lvl3pPr>
              <a:spcAft>
                <a:spcPts val="200"/>
              </a:spcAft>
              <a:defRPr/>
            </a:lvl3pPr>
            <a:lvl4pPr>
              <a:spcAft>
                <a:spcPts val="200"/>
              </a:spcAft>
              <a:defRPr/>
            </a:lvl4pPr>
            <a:lvl5pPr>
              <a:spcAft>
                <a:spcPts val="200"/>
              </a:spcAf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11" name="Platshållare för bild 10"/>
          <p:cNvSpPr>
            <a:spLocks noGrp="1"/>
          </p:cNvSpPr>
          <p:nvPr>
            <p:ph type="pic" sz="quarter" idx="13"/>
          </p:nvPr>
        </p:nvSpPr>
        <p:spPr>
          <a:xfrm>
            <a:off x="5364088" y="1556793"/>
            <a:ext cx="3313187" cy="4104456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r>
              <a:rPr lang="en-US" smtClean="0"/>
              <a:t>Click icon to add picture</a:t>
            </a:r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solidFill>
            <a:srgbClr val="DDEBF9">
              <a:alpha val="85000"/>
            </a:srgbClr>
          </a:solidFill>
        </p:spPr>
        <p:txBody>
          <a:bodyPr anchor="b">
            <a:noAutofit/>
          </a:bodyPr>
          <a:lstStyle>
            <a:lvl1pPr marL="0" indent="0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486373"/>
          </a:xfrm>
          <a:solidFill>
            <a:srgbClr val="DDEBF9">
              <a:alpha val="85000"/>
            </a:srgbClr>
          </a:solidFill>
        </p:spPr>
        <p:txBody>
          <a:bodyPr/>
          <a:lstStyle>
            <a:lvl1pPr>
              <a:spcAft>
                <a:spcPts val="200"/>
              </a:spcAft>
              <a:defRPr sz="1600" b="1">
                <a:solidFill>
                  <a:srgbClr val="575756"/>
                </a:solidFill>
              </a:defRPr>
            </a:lvl1pPr>
            <a:lvl2pPr>
              <a:spcAft>
                <a:spcPts val="200"/>
              </a:spcAft>
              <a:defRPr sz="2000"/>
            </a:lvl2pPr>
            <a:lvl3pPr>
              <a:spcAft>
                <a:spcPts val="200"/>
              </a:spcAft>
              <a:defRPr sz="1800"/>
            </a:lvl3pPr>
            <a:lvl4pPr>
              <a:spcAft>
                <a:spcPts val="200"/>
              </a:spcAft>
              <a:defRPr sz="1600"/>
            </a:lvl4pPr>
            <a:lvl5pPr>
              <a:spcAft>
                <a:spcPts val="2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solidFill>
            <a:schemeClr val="accent1">
              <a:alpha val="81000"/>
            </a:schemeClr>
          </a:solidFill>
        </p:spPr>
        <p:txBody>
          <a:bodyPr anchor="b">
            <a:noAutofit/>
          </a:bodyPr>
          <a:lstStyle>
            <a:lvl1pPr marL="0" indent="0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486373"/>
          </a:xfrm>
          <a:solidFill>
            <a:schemeClr val="accent1">
              <a:alpha val="81000"/>
            </a:schemeClr>
          </a:solidFill>
        </p:spPr>
        <p:txBody>
          <a:bodyPr/>
          <a:lstStyle>
            <a:lvl1pPr>
              <a:spcAft>
                <a:spcPts val="200"/>
              </a:spcAft>
              <a:defRPr sz="1600" b="1">
                <a:solidFill>
                  <a:srgbClr val="575756"/>
                </a:solidFill>
              </a:defRPr>
            </a:lvl1pPr>
            <a:lvl2pPr>
              <a:spcAft>
                <a:spcPts val="200"/>
              </a:spcAft>
              <a:defRPr sz="2000"/>
            </a:lvl2pPr>
            <a:lvl3pPr>
              <a:spcAft>
                <a:spcPts val="200"/>
              </a:spcAft>
              <a:defRPr sz="1800"/>
            </a:lvl3pPr>
            <a:lvl4pPr>
              <a:spcAft>
                <a:spcPts val="200"/>
              </a:spcAft>
              <a:defRPr sz="1600"/>
            </a:lvl4pPr>
            <a:lvl5pPr>
              <a:spcAft>
                <a:spcPts val="2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 dirty="0"/>
          </a:p>
        </p:txBody>
      </p:sp>
      <p:sp>
        <p:nvSpPr>
          <p:cNvPr id="3" name="Platshållare för bild 7"/>
          <p:cNvSpPr>
            <a:spLocks noGrp="1"/>
          </p:cNvSpPr>
          <p:nvPr>
            <p:ph type="pic" sz="quarter" idx="13"/>
          </p:nvPr>
        </p:nvSpPr>
        <p:spPr>
          <a:xfrm>
            <a:off x="683568" y="1556792"/>
            <a:ext cx="7561262" cy="4176464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sv-S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6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 descr="ppt_bgr.png"/>
          <p:cNvPicPr>
            <a:picLocks noChangeAspect="1"/>
          </p:cNvPicPr>
          <p:nvPr/>
        </p:nvPicPr>
        <p:blipFill>
          <a:blip r:embed="rId14" cstate="print">
            <a:lum bright="24000" contrast="-24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wrap="square" lIns="38100" tIns="38100" rIns="0" bIns="38100" numCol="1" anchor="ctr" anchorCtr="0" compatLnSpc="1">
            <a:prstTxWarp prst="textNoShape">
              <a:avLst/>
            </a:prstTxWarp>
          </a:bodyPr>
          <a:lstStyle/>
          <a:p>
            <a:r>
              <a:rPr lang="sv-SE" dirty="0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1925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  <a:endParaRPr lang="sv-SE" dirty="0"/>
          </a:p>
        </p:txBody>
      </p:sp>
      <p:pic>
        <p:nvPicPr>
          <p:cNvPr id="12" name="Picture 3"/>
          <p:cNvPicPr>
            <a:picLocks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03213" y="6616700"/>
            <a:ext cx="825500" cy="139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572500" y="6534150"/>
            <a:ext cx="330200" cy="330200"/>
          </a:xfrm>
          <a:prstGeom prst="rect">
            <a:avLst/>
          </a:prstGeom>
          <a:noFill/>
          <a:ln w="25400">
            <a:noFill/>
            <a:round/>
            <a:headEnd/>
            <a:tailEnd/>
          </a:ln>
        </p:spPr>
      </p:pic>
      <p:pic>
        <p:nvPicPr>
          <p:cNvPr id="18" name="Picture 7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572500" y="6534150"/>
            <a:ext cx="330200" cy="330200"/>
          </a:xfrm>
          <a:prstGeom prst="rect">
            <a:avLst/>
          </a:prstGeom>
          <a:noFill/>
          <a:ln w="25400">
            <a:noFill/>
            <a:round/>
            <a:headEnd/>
            <a:tailEnd/>
          </a:ln>
        </p:spPr>
      </p:pic>
      <p:pic>
        <p:nvPicPr>
          <p:cNvPr id="19" name="Bildobjekt 8"/>
          <p:cNvPicPr>
            <a:picLocks noChangeAspect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23850" y="6619875"/>
            <a:ext cx="2212975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7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572500" y="6534150"/>
            <a:ext cx="330200" cy="330200"/>
          </a:xfrm>
          <a:prstGeom prst="rect">
            <a:avLst/>
          </a:prstGeom>
          <a:noFill/>
          <a:ln w="25400">
            <a:noFill/>
            <a:round/>
            <a:headEnd/>
            <a:tailEnd/>
          </a:ln>
        </p:spPr>
      </p:pic>
      <p:pic>
        <p:nvPicPr>
          <p:cNvPr id="24" name="Bildobjekt 9"/>
          <p:cNvPicPr>
            <a:picLocks noChangeAspect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323850" y="6619875"/>
            <a:ext cx="1295400" cy="13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ectangle 1"/>
          <p:cNvSpPr>
            <a:spLocks/>
          </p:cNvSpPr>
          <p:nvPr/>
        </p:nvSpPr>
        <p:spPr bwMode="auto">
          <a:xfrm>
            <a:off x="0" y="6515100"/>
            <a:ext cx="9144000" cy="355600"/>
          </a:xfrm>
          <a:prstGeom prst="rect">
            <a:avLst/>
          </a:prstGeom>
          <a:gradFill rotWithShape="0">
            <a:gsLst>
              <a:gs pos="0">
                <a:srgbClr val="B43A8D"/>
              </a:gs>
              <a:gs pos="100000">
                <a:srgbClr val="922F73"/>
              </a:gs>
            </a:gsLst>
            <a:lin ang="5400000" scaled="1"/>
          </a:gradFill>
          <a:ln w="25400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sv-SE"/>
          </a:p>
        </p:txBody>
      </p:sp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572500" y="6534150"/>
            <a:ext cx="330200" cy="330200"/>
          </a:xfrm>
          <a:prstGeom prst="rect">
            <a:avLst/>
          </a:prstGeom>
          <a:noFill/>
          <a:ln w="25400">
            <a:noFill/>
            <a:round/>
            <a:headEnd/>
            <a:tailEnd/>
          </a:ln>
        </p:spPr>
      </p:pic>
      <p:pic>
        <p:nvPicPr>
          <p:cNvPr id="27" name="Bildobjekt 1"/>
          <p:cNvPicPr>
            <a:picLocks noChangeAspect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23850" y="6619875"/>
            <a:ext cx="1200150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marL="0" indent="0" algn="ctr" defTabSz="914400" rtl="0" eaLnBrk="1" fontAlgn="base" latinLnBrk="0" hangingPunct="1">
        <a:spcBef>
          <a:spcPct val="0"/>
        </a:spcBef>
        <a:spcAft>
          <a:spcPct val="0"/>
        </a:spcAft>
        <a:buNone/>
        <a:defRPr lang="sv-SE" sz="3200" b="0" kern="1200" dirty="0">
          <a:solidFill>
            <a:srgbClr val="B43A8D"/>
          </a:solidFill>
          <a:latin typeface="Myriad Pro" charset="0"/>
          <a:ea typeface="+mj-ea"/>
          <a:cs typeface="+mj-cs"/>
          <a:sym typeface="Myriad Pro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spcAft>
          <a:spcPts val="200"/>
        </a:spcAft>
        <a:buFont typeface="Arial" pitchFamily="34" charset="0"/>
        <a:buChar char="•"/>
        <a:defRPr lang="sv-SE" sz="2000" b="0" kern="1200" dirty="0" smtClean="0">
          <a:solidFill>
            <a:srgbClr val="343434"/>
          </a:solidFill>
          <a:latin typeface="+mn-lt"/>
          <a:ea typeface="+mn-ea"/>
          <a:cs typeface="+mn-cs"/>
          <a:sym typeface="Myriad Pro" charset="0"/>
        </a:defRPr>
      </a:lvl1pPr>
      <a:lvl2pPr marL="742950" indent="-285750" algn="l" defTabSz="914400" rtl="0" eaLnBrk="1" latinLnBrk="0" hangingPunct="1">
        <a:spcBef>
          <a:spcPct val="20000"/>
        </a:spcBef>
        <a:spcAft>
          <a:spcPts val="200"/>
        </a:spcAft>
        <a:buFontTx/>
        <a:buBlip>
          <a:blip r:embed="rId20"/>
        </a:buBlip>
        <a:defRPr lang="sv-SE" sz="1900" kern="1200" baseline="0" dirty="0" smtClean="0">
          <a:solidFill>
            <a:srgbClr val="4B4B4B"/>
          </a:solidFill>
          <a:latin typeface="+mn-lt"/>
          <a:ea typeface="+mn-ea"/>
          <a:cs typeface="+mn-cs"/>
          <a:sym typeface="Myriad Pro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spcAft>
          <a:spcPts val="200"/>
        </a:spcAft>
        <a:buFont typeface="Arial" pitchFamily="34" charset="0"/>
        <a:buChar char="•"/>
        <a:defRPr lang="sv-SE" sz="1600" kern="1200" dirty="0" smtClean="0">
          <a:solidFill>
            <a:srgbClr val="4B4B4B"/>
          </a:solidFill>
          <a:latin typeface="+mn-lt"/>
          <a:ea typeface="+mn-ea"/>
          <a:cs typeface="+mn-cs"/>
          <a:sym typeface="Myriad Pro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spcAft>
          <a:spcPts val="200"/>
        </a:spcAft>
        <a:buFont typeface="Arial" pitchFamily="34" charset="0"/>
        <a:buChar char="–"/>
        <a:defRPr lang="sv-SE" sz="1600" kern="1200" dirty="0" smtClean="0">
          <a:solidFill>
            <a:srgbClr val="4B4B4B"/>
          </a:solidFill>
          <a:latin typeface="+mn-lt"/>
          <a:ea typeface="+mn-ea"/>
          <a:cs typeface="+mn-cs"/>
          <a:sym typeface="Myriad Pro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spcAft>
          <a:spcPts val="200"/>
        </a:spcAft>
        <a:buFont typeface="Arial" pitchFamily="34" charset="0"/>
        <a:buChar char="»"/>
        <a:defRPr lang="sv-SE" sz="1600" kern="1200" dirty="0">
          <a:solidFill>
            <a:srgbClr val="4B4B4B"/>
          </a:solidFill>
          <a:latin typeface="+mn-lt"/>
          <a:ea typeface="+mn-ea"/>
          <a:cs typeface="+mn-cs"/>
          <a:sym typeface="Myriad Pro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Part Configurations vs. Baselines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Per Ekholm</a:t>
            </a:r>
          </a:p>
          <a:p>
            <a:r>
              <a:rPr lang="en-US" dirty="0" smtClean="0"/>
              <a:t>PDS Vision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677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/ Needs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Customers need a configuration object to freeze a product structure in a certain time to capture </a:t>
            </a:r>
          </a:p>
          <a:p>
            <a:pPr lvl="1"/>
            <a:r>
              <a:rPr lang="en-US" dirty="0" smtClean="0"/>
              <a:t>Prototype configuration</a:t>
            </a:r>
          </a:p>
          <a:p>
            <a:pPr lvl="1"/>
            <a:r>
              <a:rPr lang="en-US" dirty="0" smtClean="0"/>
              <a:t>As Designed Configuration</a:t>
            </a:r>
          </a:p>
          <a:p>
            <a:pPr lvl="1"/>
            <a:r>
              <a:rPr lang="en-US" dirty="0" smtClean="0"/>
              <a:t>(As Planned Configuration)</a:t>
            </a:r>
          </a:p>
          <a:p>
            <a:endParaRPr lang="en-US" dirty="0"/>
          </a:p>
          <a:p>
            <a:r>
              <a:rPr lang="en-US" dirty="0" smtClean="0"/>
              <a:t>The Customer might be working in parallel against multiple configurations.</a:t>
            </a:r>
          </a:p>
          <a:p>
            <a:endParaRPr lang="en-US" dirty="0"/>
          </a:p>
          <a:p>
            <a:r>
              <a:rPr lang="en-US" dirty="0" smtClean="0"/>
              <a:t>The configuration shall capture the complete structure including related data.</a:t>
            </a:r>
          </a:p>
          <a:p>
            <a:endParaRPr lang="en-US" dirty="0"/>
          </a:p>
          <a:p>
            <a:r>
              <a:rPr lang="en-US" dirty="0" smtClean="0"/>
              <a:t>It shall be possible to release the configuration by a workflow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769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Baseline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00200"/>
            <a:ext cx="2971800" cy="4525963"/>
          </a:xfrm>
        </p:spPr>
        <p:txBody>
          <a:bodyPr/>
          <a:lstStyle/>
          <a:p>
            <a:r>
              <a:rPr lang="en-US" dirty="0" smtClean="0"/>
              <a:t>Act as a box where objects can be added.</a:t>
            </a:r>
          </a:p>
          <a:p>
            <a:r>
              <a:rPr lang="en-US" dirty="0" smtClean="0"/>
              <a:t>The baseline has no structure its self, but can be used as a config spec/filter to configure a structure.</a:t>
            </a:r>
          </a:p>
          <a:p>
            <a:r>
              <a:rPr lang="en-US" dirty="0" smtClean="0"/>
              <a:t>CAUTION: If not all parts were added to the baseline, the structure will show master or latest part version.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3682481" y="1676400"/>
            <a:ext cx="4827037" cy="4407993"/>
            <a:chOff x="3682481" y="1676400"/>
            <a:chExt cx="4827037" cy="4407993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9993"/>
            <a:stretch/>
          </p:blipFill>
          <p:spPr bwMode="auto">
            <a:xfrm>
              <a:off x="3682481" y="1676400"/>
              <a:ext cx="4827037" cy="4407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15206" y="3962400"/>
              <a:ext cx="2294312" cy="1377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3330" y="2667000"/>
              <a:ext cx="1325563" cy="158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08489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Configuration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1" y="1600200"/>
            <a:ext cx="3131628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 part Configuration act as taking a picture of the structure .</a:t>
            </a:r>
          </a:p>
          <a:p>
            <a:r>
              <a:rPr lang="en-US" dirty="0" smtClean="0"/>
              <a:t>The structure can be repopulated or each part version can be updated manually.</a:t>
            </a:r>
          </a:p>
          <a:p>
            <a:r>
              <a:rPr lang="en-US" dirty="0" smtClean="0"/>
              <a:t>No CAD integration (Add to workspace) actions.</a:t>
            </a:r>
          </a:p>
          <a:p>
            <a:r>
              <a:rPr lang="en-US" dirty="0" smtClean="0"/>
              <a:t>Part Instances can be generated from a part configuration representing  an As Build configuration.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3436429" y="914400"/>
            <a:ext cx="5707571" cy="4879974"/>
            <a:chOff x="3436429" y="914400"/>
            <a:chExt cx="5707571" cy="4879974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0831"/>
            <a:stretch/>
          </p:blipFill>
          <p:spPr bwMode="auto">
            <a:xfrm>
              <a:off x="3436429" y="1981199"/>
              <a:ext cx="5707571" cy="381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38800" y="3657600"/>
              <a:ext cx="2270125" cy="14531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99739" y="914400"/>
              <a:ext cx="2550330" cy="1527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" name="Straight Connector 4"/>
            <p:cNvCxnSpPr/>
            <p:nvPr/>
          </p:nvCxnSpPr>
          <p:spPr>
            <a:xfrm flipV="1">
              <a:off x="5476875" y="1566863"/>
              <a:ext cx="813339" cy="912812"/>
            </a:xfrm>
            <a:prstGeom prst="line">
              <a:avLst/>
            </a:prstGeom>
            <a:ln>
              <a:headEnd type="oval" w="lg" len="lg"/>
              <a:tailEnd type="oval" w="lg" len="lg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39788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Customer 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19256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Most Customers prefer to use part configurations before baselines because:</a:t>
            </a:r>
          </a:p>
          <a:p>
            <a:pPr lvl="1"/>
            <a:r>
              <a:rPr lang="en-US" dirty="0" smtClean="0"/>
              <a:t>Easy to capture</a:t>
            </a:r>
          </a:p>
          <a:p>
            <a:pPr lvl="1"/>
            <a:r>
              <a:rPr lang="en-US" dirty="0" smtClean="0"/>
              <a:t>Easy to search and directly receive the structure</a:t>
            </a:r>
          </a:p>
          <a:p>
            <a:pPr lvl="1"/>
            <a:r>
              <a:rPr lang="en-US" dirty="0" smtClean="0"/>
              <a:t>Easy to repopulate or assign new part versions</a:t>
            </a:r>
          </a:p>
          <a:p>
            <a:endParaRPr lang="en-US" dirty="0"/>
          </a:p>
          <a:p>
            <a:r>
              <a:rPr lang="en-US" dirty="0" smtClean="0"/>
              <a:t>What customers are missing</a:t>
            </a:r>
          </a:p>
          <a:p>
            <a:pPr lvl="1"/>
            <a:r>
              <a:rPr lang="en-US" dirty="0" smtClean="0"/>
              <a:t>Add to workspace / open in Creo</a:t>
            </a:r>
          </a:p>
          <a:p>
            <a:pPr lvl="1"/>
            <a:r>
              <a:rPr lang="en-US" dirty="0" smtClean="0"/>
              <a:t>Visualization tab in the structure view</a:t>
            </a:r>
          </a:p>
          <a:p>
            <a:pPr lvl="1"/>
            <a:r>
              <a:rPr lang="en-US" dirty="0"/>
              <a:t>Link document to the part </a:t>
            </a:r>
            <a:r>
              <a:rPr lang="en-US" dirty="0" smtClean="0"/>
              <a:t>configuration (as for part instances)</a:t>
            </a:r>
          </a:p>
          <a:p>
            <a:pPr lvl="1"/>
            <a:r>
              <a:rPr lang="en-US" dirty="0" smtClean="0"/>
              <a:t>Would be good if part configurations was versioned to revise a As Designed configuration and keep the history instead of create a new configuration.</a:t>
            </a:r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18702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effectivity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Effectivity has not been adopted by any customer because:</a:t>
            </a:r>
          </a:p>
          <a:p>
            <a:pPr lvl="1"/>
            <a:r>
              <a:rPr lang="en-US" dirty="0" smtClean="0"/>
              <a:t>Effectivity is primary a production planning tool, and are not addressing the needs of frozen configurations.</a:t>
            </a:r>
          </a:p>
          <a:p>
            <a:pPr lvl="1"/>
            <a:r>
              <a:rPr lang="en-US" dirty="0" smtClean="0"/>
              <a:t>Effectivity is hard to use, even if it has been easier by set effectivity traversed in the structure.</a:t>
            </a:r>
          </a:p>
          <a:p>
            <a:pPr lvl="1"/>
            <a:r>
              <a:rPr lang="en-US" dirty="0" smtClean="0"/>
              <a:t>Correct trace codes has to be set for each usage link</a:t>
            </a:r>
          </a:p>
          <a:p>
            <a:pPr lvl="1"/>
            <a:r>
              <a:rPr lang="en-US" dirty="0" smtClean="0"/>
              <a:t>Effectivity tools is only available from </a:t>
            </a:r>
            <a:r>
              <a:rPr lang="en-US" dirty="0" err="1" smtClean="0"/>
              <a:t>ECN</a:t>
            </a:r>
            <a:r>
              <a:rPr lang="en-US" dirty="0" smtClean="0"/>
              <a:t> tasks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5732290"/>
      </p:ext>
    </p:extLst>
  </p:cSld>
  <p:clrMapOvr>
    <a:masterClrMapping/>
  </p:clrMapOvr>
</p:sld>
</file>

<file path=ppt/theme/theme1.xml><?xml version="1.0" encoding="utf-8"?>
<a:theme xmlns:a="http://schemas.openxmlformats.org/drawingml/2006/main" name="PDSVision_ppt">
  <a:themeElements>
    <a:clrScheme name="PDS">
      <a:dk1>
        <a:srgbClr val="3A3A3A"/>
      </a:dk1>
      <a:lt1>
        <a:srgbClr val="FFFFFF"/>
      </a:lt1>
      <a:dk2>
        <a:srgbClr val="B43A8D"/>
      </a:dk2>
      <a:lt2>
        <a:srgbClr val="DDEBF9"/>
      </a:lt2>
      <a:accent1>
        <a:srgbClr val="DDEBF9"/>
      </a:accent1>
      <a:accent2>
        <a:srgbClr val="E1ECC6"/>
      </a:accent2>
      <a:accent3>
        <a:srgbClr val="008BCB"/>
      </a:accent3>
      <a:accent4>
        <a:srgbClr val="666666"/>
      </a:accent4>
      <a:accent5>
        <a:srgbClr val="D884BE"/>
      </a:accent5>
      <a:accent6>
        <a:srgbClr val="D1E2A6"/>
      </a:accent6>
      <a:hlink>
        <a:srgbClr val="B43A8D"/>
      </a:hlink>
      <a:folHlink>
        <a:srgbClr val="0000FF"/>
      </a:folHlink>
    </a:clrScheme>
    <a:fontScheme name="Anpassat 2">
      <a:majorFont>
        <a:latin typeface="Myriad Pro"/>
        <a:ea typeface=""/>
        <a:cs typeface=""/>
      </a:majorFont>
      <a:minorFont>
        <a:latin typeface="Myriad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PDSVision_ppt</Template>
  <TotalTime>677</TotalTime>
  <Words>333</Words>
  <Application>Microsoft Office PowerPoint</Application>
  <PresentationFormat>On-screen Show (4:3)</PresentationFormat>
  <Paragraphs>40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PDSVision_ppt</vt:lpstr>
      <vt:lpstr>Part Configurations vs. Baselines</vt:lpstr>
      <vt:lpstr>Background / Needs</vt:lpstr>
      <vt:lpstr>Baseline</vt:lpstr>
      <vt:lpstr>Part Configuration</vt:lpstr>
      <vt:lpstr>Customer feedback</vt:lpstr>
      <vt:lpstr>Using effectivity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 Configurations vs. Baselines</dc:title>
  <dc:creator>pekholm</dc:creator>
  <cp:lastModifiedBy>pekholm</cp:lastModifiedBy>
  <cp:revision>8</cp:revision>
  <dcterms:created xsi:type="dcterms:W3CDTF">2006-08-16T00:00:00Z</dcterms:created>
  <dcterms:modified xsi:type="dcterms:W3CDTF">2014-06-21T22:23:58Z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8193" name="obid">
    <vt:lpwstr>VR:wt.doc.WTDocument:2861194:163721434-1336111597033-1693452205-18-0-0-10@pdsprojects.se</vt:lpwstr>
  </property>
  <property fmtid="{D5CDD505-2E9C-101B-9397-08002B2CF9AE}" pid="8194" name="PTC_REFRESH_ATTRIBUTES_REQUIRED">
    <vt:bool>true</vt:bool>
  </property>
  <property fmtid="{D5CDD505-2E9C-101B-9397-08002B2CF9AE}" pid="8195" name="PTC_INTERNAL_DATA">
    <vt:lpwstr>A.1</vt:lpwstr>
  </property>
</Properties>
</file>