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35"/>
  </p:notesMasterIdLst>
  <p:sldIdLst>
    <p:sldId id="403" r:id="rId5"/>
    <p:sldId id="404" r:id="rId6"/>
    <p:sldId id="451" r:id="rId7"/>
    <p:sldId id="452" r:id="rId8"/>
    <p:sldId id="453" r:id="rId9"/>
    <p:sldId id="454" r:id="rId10"/>
    <p:sldId id="456" r:id="rId11"/>
    <p:sldId id="406" r:id="rId12"/>
    <p:sldId id="457" r:id="rId13"/>
    <p:sldId id="459" r:id="rId14"/>
    <p:sldId id="458" r:id="rId15"/>
    <p:sldId id="460" r:id="rId16"/>
    <p:sldId id="461" r:id="rId17"/>
    <p:sldId id="408" r:id="rId18"/>
    <p:sldId id="462" r:id="rId19"/>
    <p:sldId id="463" r:id="rId20"/>
    <p:sldId id="464" r:id="rId21"/>
    <p:sldId id="465" r:id="rId22"/>
    <p:sldId id="466" r:id="rId23"/>
    <p:sldId id="407" r:id="rId24"/>
    <p:sldId id="467" r:id="rId25"/>
    <p:sldId id="468" r:id="rId26"/>
    <p:sldId id="409" r:id="rId27"/>
    <p:sldId id="469" r:id="rId28"/>
    <p:sldId id="473" r:id="rId29"/>
    <p:sldId id="474" r:id="rId30"/>
    <p:sldId id="470" r:id="rId31"/>
    <p:sldId id="477" r:id="rId32"/>
    <p:sldId id="475" r:id="rId33"/>
    <p:sldId id="471" r:id="rId34"/>
    <p:sldId id="476" r:id="rId35"/>
    <p:sldId id="410" r:id="rId36"/>
    <p:sldId id="411" r:id="rId37"/>
    <p:sldId id="412" r:id="rId38"/>
    <p:sldId id="413" r:id="rId39"/>
    <p:sldId id="414" r:id="rId40"/>
    <p:sldId id="478" r:id="rId41"/>
    <p:sldId id="479" r:id="rId42"/>
    <p:sldId id="415" r:id="rId43"/>
    <p:sldId id="480" r:id="rId44"/>
    <p:sldId id="416" r:id="rId45"/>
    <p:sldId id="482" r:id="rId46"/>
    <p:sldId id="483" r:id="rId47"/>
    <p:sldId id="481" r:id="rId48"/>
    <p:sldId id="417" r:id="rId49"/>
    <p:sldId id="484" r:id="rId50"/>
    <p:sldId id="485" r:id="rId51"/>
    <p:sldId id="419" r:id="rId52"/>
    <p:sldId id="486" r:id="rId53"/>
    <p:sldId id="488" r:id="rId54"/>
    <p:sldId id="489" r:id="rId55"/>
    <p:sldId id="487" r:id="rId56"/>
    <p:sldId id="420" r:id="rId57"/>
    <p:sldId id="490" r:id="rId58"/>
    <p:sldId id="491" r:id="rId59"/>
    <p:sldId id="495" r:id="rId60"/>
    <p:sldId id="418" r:id="rId61"/>
    <p:sldId id="492" r:id="rId62"/>
    <p:sldId id="493" r:id="rId63"/>
    <p:sldId id="494" r:id="rId64"/>
    <p:sldId id="421" r:id="rId65"/>
    <p:sldId id="496" r:id="rId66"/>
    <p:sldId id="422" r:id="rId67"/>
    <p:sldId id="536" r:id="rId68"/>
    <p:sldId id="497" r:id="rId69"/>
    <p:sldId id="423" r:id="rId70"/>
    <p:sldId id="498" r:id="rId71"/>
    <p:sldId id="424" r:id="rId72"/>
    <p:sldId id="425" r:id="rId73"/>
    <p:sldId id="426" r:id="rId74"/>
    <p:sldId id="499" r:id="rId75"/>
    <p:sldId id="500" r:id="rId76"/>
    <p:sldId id="427" r:id="rId77"/>
    <p:sldId id="428" r:id="rId78"/>
    <p:sldId id="502" r:id="rId79"/>
    <p:sldId id="503" r:id="rId80"/>
    <p:sldId id="505" r:id="rId81"/>
    <p:sldId id="504" r:id="rId82"/>
    <p:sldId id="501" r:id="rId83"/>
    <p:sldId id="429" r:id="rId84"/>
    <p:sldId id="506" r:id="rId85"/>
    <p:sldId id="430" r:id="rId86"/>
    <p:sldId id="507" r:id="rId87"/>
    <p:sldId id="508" r:id="rId88"/>
    <p:sldId id="509" r:id="rId89"/>
    <p:sldId id="431" r:id="rId90"/>
    <p:sldId id="510" r:id="rId91"/>
    <p:sldId id="511" r:id="rId92"/>
    <p:sldId id="512" r:id="rId93"/>
    <p:sldId id="513" r:id="rId94"/>
    <p:sldId id="432" r:id="rId95"/>
    <p:sldId id="516" r:id="rId96"/>
    <p:sldId id="519" r:id="rId97"/>
    <p:sldId id="518" r:id="rId98"/>
    <p:sldId id="517" r:id="rId99"/>
    <p:sldId id="515" r:id="rId100"/>
    <p:sldId id="433" r:id="rId101"/>
    <p:sldId id="434" r:id="rId102"/>
    <p:sldId id="521" r:id="rId103"/>
    <p:sldId id="520" r:id="rId104"/>
    <p:sldId id="523" r:id="rId105"/>
    <p:sldId id="522" r:id="rId106"/>
    <p:sldId id="524" r:id="rId107"/>
    <p:sldId id="435" r:id="rId108"/>
    <p:sldId id="525" r:id="rId109"/>
    <p:sldId id="527" r:id="rId110"/>
    <p:sldId id="526" r:id="rId111"/>
    <p:sldId id="528" r:id="rId112"/>
    <p:sldId id="529" r:id="rId113"/>
    <p:sldId id="530" r:id="rId114"/>
    <p:sldId id="531" r:id="rId115"/>
    <p:sldId id="442" r:id="rId116"/>
    <p:sldId id="436" r:id="rId117"/>
    <p:sldId id="533" r:id="rId118"/>
    <p:sldId id="437" r:id="rId119"/>
    <p:sldId id="535" r:id="rId120"/>
    <p:sldId id="534" r:id="rId121"/>
    <p:sldId id="439" r:id="rId122"/>
    <p:sldId id="438" r:id="rId123"/>
    <p:sldId id="441" r:id="rId124"/>
    <p:sldId id="443" r:id="rId125"/>
    <p:sldId id="538" r:id="rId126"/>
    <p:sldId id="537" r:id="rId127"/>
    <p:sldId id="444" r:id="rId128"/>
    <p:sldId id="450" r:id="rId129"/>
    <p:sldId id="445" r:id="rId130"/>
    <p:sldId id="446" r:id="rId131"/>
    <p:sldId id="447" r:id="rId132"/>
    <p:sldId id="448" r:id="rId133"/>
    <p:sldId id="449" r:id="rId134"/>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1B434"/>
    <a:srgbClr val="EFA615"/>
    <a:srgbClr val="F0AB20"/>
    <a:srgbClr val="EFA511"/>
    <a:srgbClr val="912F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97" autoAdjust="0"/>
    <p:restoredTop sz="59602" autoAdjust="0"/>
  </p:normalViewPr>
  <p:slideViewPr>
    <p:cSldViewPr snapToGrid="0">
      <p:cViewPr varScale="1">
        <p:scale>
          <a:sx n="79" d="100"/>
          <a:sy n="79" d="100"/>
        </p:scale>
        <p:origin x="-1764" y="-84"/>
      </p:cViewPr>
      <p:guideLst>
        <p:guide orient="horz" pos="218"/>
        <p:guide pos="2880"/>
        <p:guide pos="5626"/>
        <p:guide pos="257"/>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5" d="100"/>
          <a:sy n="65" d="100"/>
        </p:scale>
        <p:origin x="-2558" y="-82"/>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38" Type="http://schemas.openxmlformats.org/officeDocument/2006/relationships/theme" Target="theme/theme1.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slide" Target="slides/slide130.xml"/><Relationship Id="rId13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slide" Target="slides/slide112.xml"/><Relationship Id="rId124" Type="http://schemas.openxmlformats.org/officeDocument/2006/relationships/slide" Target="slides/slide120.xml"/><Relationship Id="rId129" Type="http://schemas.openxmlformats.org/officeDocument/2006/relationships/slide" Target="slides/slide125.xml"/><Relationship Id="rId13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32" Type="http://schemas.openxmlformats.org/officeDocument/2006/relationships/slide" Target="slides/slide128.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slide" Target="slides/slide115.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30" Type="http://schemas.openxmlformats.org/officeDocument/2006/relationships/slide" Target="slides/slide126.xml"/><Relationship Id="rId13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presProps" Target="presProp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144" cy="461193"/>
          </a:xfrm>
          <a:prstGeom prst="rect">
            <a:avLst/>
          </a:prstGeom>
        </p:spPr>
        <p:txBody>
          <a:bodyPr vert="horz" lIns="87817" tIns="43909" rIns="87817" bIns="43909" rtlCol="0"/>
          <a:lstStyle>
            <a:lvl1pPr algn="l">
              <a:defRPr sz="1100"/>
            </a:lvl1pPr>
          </a:lstStyle>
          <a:p>
            <a:endParaRPr lang="en-US"/>
          </a:p>
        </p:txBody>
      </p:sp>
      <p:sp>
        <p:nvSpPr>
          <p:cNvPr id="3" name="Date Placeholder 2"/>
          <p:cNvSpPr>
            <a:spLocks noGrp="1"/>
          </p:cNvSpPr>
          <p:nvPr>
            <p:ph type="dt" idx="1"/>
          </p:nvPr>
        </p:nvSpPr>
        <p:spPr>
          <a:xfrm>
            <a:off x="3970736" y="1"/>
            <a:ext cx="3038144" cy="461193"/>
          </a:xfrm>
          <a:prstGeom prst="rect">
            <a:avLst/>
          </a:prstGeom>
        </p:spPr>
        <p:txBody>
          <a:bodyPr vert="horz" lIns="87817" tIns="43909" rIns="87817" bIns="43909" rtlCol="0"/>
          <a:lstStyle>
            <a:lvl1pPr algn="r">
              <a:defRPr sz="1100"/>
            </a:lvl1pPr>
          </a:lstStyle>
          <a:p>
            <a:fld id="{4EA29952-1FD2-4DB8-932B-DBE7E771746D}" type="datetimeFigureOut">
              <a:rPr lang="en-US" smtClean="0"/>
              <a:t>6/12/2014</a:t>
            </a:fld>
            <a:endParaRPr lang="en-US"/>
          </a:p>
        </p:txBody>
      </p:sp>
      <p:sp>
        <p:nvSpPr>
          <p:cNvPr id="4" name="Slide Image Placeholder 3"/>
          <p:cNvSpPr>
            <a:spLocks noGrp="1" noRot="1" noChangeAspect="1"/>
          </p:cNvSpPr>
          <p:nvPr>
            <p:ph type="sldImg" idx="2"/>
          </p:nvPr>
        </p:nvSpPr>
        <p:spPr>
          <a:xfrm>
            <a:off x="1195388" y="693738"/>
            <a:ext cx="4619625" cy="3463925"/>
          </a:xfrm>
          <a:prstGeom prst="rect">
            <a:avLst/>
          </a:prstGeom>
          <a:noFill/>
          <a:ln w="12700">
            <a:solidFill>
              <a:prstClr val="black"/>
            </a:solidFill>
          </a:ln>
        </p:spPr>
        <p:txBody>
          <a:bodyPr vert="horz" lIns="87817" tIns="43909" rIns="87817" bIns="43909" rtlCol="0" anchor="ctr"/>
          <a:lstStyle/>
          <a:p>
            <a:endParaRPr lang="en-US"/>
          </a:p>
        </p:txBody>
      </p:sp>
      <p:sp>
        <p:nvSpPr>
          <p:cNvPr id="5" name="Notes Placeholder 4"/>
          <p:cNvSpPr>
            <a:spLocks noGrp="1"/>
          </p:cNvSpPr>
          <p:nvPr>
            <p:ph type="body" sz="quarter" idx="3"/>
          </p:nvPr>
        </p:nvSpPr>
        <p:spPr>
          <a:xfrm>
            <a:off x="701346" y="4387443"/>
            <a:ext cx="5607711" cy="4155317"/>
          </a:xfrm>
          <a:prstGeom prst="rect">
            <a:avLst/>
          </a:prstGeom>
        </p:spPr>
        <p:txBody>
          <a:bodyPr vert="horz" lIns="87817" tIns="43909" rIns="87817" bIns="4390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773356"/>
            <a:ext cx="3038144" cy="461193"/>
          </a:xfrm>
          <a:prstGeom prst="rect">
            <a:avLst/>
          </a:prstGeom>
        </p:spPr>
        <p:txBody>
          <a:bodyPr vert="horz" lIns="87817" tIns="43909" rIns="87817" bIns="43909" rtlCol="0" anchor="b"/>
          <a:lstStyle>
            <a:lvl1pPr algn="l">
              <a:defRPr sz="1100"/>
            </a:lvl1pPr>
          </a:lstStyle>
          <a:p>
            <a:endParaRPr lang="en-US"/>
          </a:p>
        </p:txBody>
      </p:sp>
      <p:sp>
        <p:nvSpPr>
          <p:cNvPr id="7" name="Slide Number Placeholder 6"/>
          <p:cNvSpPr>
            <a:spLocks noGrp="1"/>
          </p:cNvSpPr>
          <p:nvPr>
            <p:ph type="sldNum" sz="quarter" idx="5"/>
          </p:nvPr>
        </p:nvSpPr>
        <p:spPr>
          <a:xfrm>
            <a:off x="3970736" y="8773356"/>
            <a:ext cx="3038144" cy="461193"/>
          </a:xfrm>
          <a:prstGeom prst="rect">
            <a:avLst/>
          </a:prstGeom>
        </p:spPr>
        <p:txBody>
          <a:bodyPr vert="horz" lIns="87817" tIns="43909" rIns="87817" bIns="43909" rtlCol="0" anchor="b"/>
          <a:lstStyle>
            <a:lvl1pPr algn="r">
              <a:defRPr sz="1100"/>
            </a:lvl1pPr>
          </a:lstStyle>
          <a:p>
            <a:fld id="{AA4844F2-82D7-490B-A8CD-E87EB4B78A90}" type="slidenum">
              <a:rPr lang="en-US" smtClean="0"/>
              <a:t>‹#›</a:t>
            </a:fld>
            <a:endParaRPr lang="en-US"/>
          </a:p>
        </p:txBody>
      </p:sp>
    </p:spTree>
    <p:extLst>
      <p:ext uri="{BB962C8B-B14F-4D97-AF65-F5344CB8AC3E}">
        <p14:creationId xmlns:p14="http://schemas.microsoft.com/office/powerpoint/2010/main" val="534976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always, there is lots to cover and not much time. </a:t>
            </a:r>
          </a:p>
        </p:txBody>
      </p:sp>
      <p:sp>
        <p:nvSpPr>
          <p:cNvPr id="4" name="Slide Number Placeholder 3"/>
          <p:cNvSpPr>
            <a:spLocks noGrp="1"/>
          </p:cNvSpPr>
          <p:nvPr>
            <p:ph type="sldNum" sz="quarter" idx="10"/>
          </p:nvPr>
        </p:nvSpPr>
        <p:spPr/>
        <p:txBody>
          <a:bodyPr/>
          <a:lstStyle/>
          <a:p>
            <a:fld id="{AA4844F2-82D7-490B-A8CD-E87EB4B78A90}" type="slidenum">
              <a:rPr lang="en-US" smtClean="0"/>
              <a:t>1</a:t>
            </a:fld>
            <a:endParaRPr lang="en-US"/>
          </a:p>
        </p:txBody>
      </p:sp>
    </p:spTree>
    <p:extLst>
      <p:ext uri="{BB962C8B-B14F-4D97-AF65-F5344CB8AC3E}">
        <p14:creationId xmlns:p14="http://schemas.microsoft.com/office/powerpoint/2010/main" val="26812100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US" dirty="0" smtClean="0"/>
              <a:t>Making </a:t>
            </a:r>
            <a:r>
              <a:rPr lang="en-US" dirty="0"/>
              <a:t>sure you have enough licenses, without going overboard.</a:t>
            </a:r>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10</a:t>
            </a:fld>
            <a:endParaRPr lang="en-US"/>
          </a:p>
        </p:txBody>
      </p:sp>
    </p:spTree>
    <p:extLst>
      <p:ext uri="{BB962C8B-B14F-4D97-AF65-F5344CB8AC3E}">
        <p14:creationId xmlns:p14="http://schemas.microsoft.com/office/powerpoint/2010/main" val="2044970900"/>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t>
            </a:r>
            <a:r>
              <a:rPr lang="en-US" dirty="0"/>
              <a:t>you do is drag and drop the license file you received from PTC into the licensing field.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100</a:t>
            </a:fld>
            <a:endParaRPr lang="en-US"/>
          </a:p>
        </p:txBody>
      </p:sp>
    </p:spTree>
    <p:extLst>
      <p:ext uri="{BB962C8B-B14F-4D97-AF65-F5344CB8AC3E}">
        <p14:creationId xmlns:p14="http://schemas.microsoft.com/office/powerpoint/2010/main" val="206099540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t>
            </a:r>
            <a:r>
              <a:rPr lang="en-US" dirty="0"/>
              <a:t>that point </a:t>
            </a:r>
            <a:r>
              <a:rPr lang="en-US" dirty="0" err="1"/>
              <a:t>flexnet</a:t>
            </a:r>
            <a:r>
              <a:rPr lang="en-US" dirty="0"/>
              <a:t> will automatically start installing. </a:t>
            </a:r>
            <a:endParaRPr lang="en-US" dirty="0" smtClean="0"/>
          </a:p>
          <a:p>
            <a:endParaRPr lang="en-US" dirty="0" smtClean="0"/>
          </a:p>
          <a:p>
            <a:r>
              <a:rPr lang="en-US" dirty="0" smtClean="0"/>
              <a:t>You </a:t>
            </a:r>
            <a:r>
              <a:rPr lang="en-US" dirty="0"/>
              <a:t>don’t have any control over where it gets installed. </a:t>
            </a:r>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101</a:t>
            </a:fld>
            <a:endParaRPr lang="en-US"/>
          </a:p>
        </p:txBody>
      </p:sp>
    </p:spTree>
    <p:extLst>
      <p:ext uri="{BB962C8B-B14F-4D97-AF65-F5344CB8AC3E}">
        <p14:creationId xmlns:p14="http://schemas.microsoft.com/office/powerpoint/2010/main" val="206099540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a:t>default location is here:</a:t>
            </a:r>
          </a:p>
          <a:p>
            <a:r>
              <a:rPr lang="en-US" dirty="0"/>
              <a:t> </a:t>
            </a:r>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102</a:t>
            </a:fld>
            <a:endParaRPr lang="en-US"/>
          </a:p>
        </p:txBody>
      </p:sp>
    </p:spTree>
    <p:extLst>
      <p:ext uri="{BB962C8B-B14F-4D97-AF65-F5344CB8AC3E}">
        <p14:creationId xmlns:p14="http://schemas.microsoft.com/office/powerpoint/2010/main" val="206099540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a:t>
            </a:r>
            <a:r>
              <a:rPr lang="en-US" dirty="0"/>
              <a:t>will notice some differences in the bin </a:t>
            </a:r>
            <a:r>
              <a:rPr lang="en-US" dirty="0" smtClean="0"/>
              <a:t>folder. </a:t>
            </a:r>
          </a:p>
          <a:p>
            <a:endParaRPr lang="en-US" dirty="0" smtClean="0"/>
          </a:p>
          <a:p>
            <a:r>
              <a:rPr lang="en-US" dirty="0" smtClean="0"/>
              <a:t>Familiar commands</a:t>
            </a:r>
            <a:r>
              <a:rPr lang="en-US" baseline="0" dirty="0" smtClean="0"/>
              <a:t> like </a:t>
            </a:r>
            <a:r>
              <a:rPr lang="en-US" baseline="0" dirty="0" err="1" smtClean="0"/>
              <a:t>ptcshutdown</a:t>
            </a:r>
            <a:r>
              <a:rPr lang="en-US" baseline="0" dirty="0" smtClean="0"/>
              <a:t> are missing.</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103</a:t>
            </a:fld>
            <a:endParaRPr lang="en-US"/>
          </a:p>
        </p:txBody>
      </p:sp>
    </p:spTree>
    <p:extLst>
      <p:ext uri="{BB962C8B-B14F-4D97-AF65-F5344CB8AC3E}">
        <p14:creationId xmlns:p14="http://schemas.microsoft.com/office/powerpoint/2010/main" val="206099540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a:t>
            </a:r>
            <a:r>
              <a:rPr lang="en-US" dirty="0" err="1" smtClean="0"/>
              <a:t>lmtools</a:t>
            </a:r>
            <a:r>
              <a:rPr lang="en-US" dirty="0" smtClean="0"/>
              <a:t> </a:t>
            </a:r>
            <a:r>
              <a:rPr lang="en-US" dirty="0"/>
              <a:t>is </a:t>
            </a:r>
            <a:r>
              <a:rPr lang="en-US" dirty="0" smtClean="0"/>
              <a:t>still here, but it’s in </a:t>
            </a:r>
            <a:r>
              <a:rPr lang="en-US" dirty="0"/>
              <a:t>a different </a:t>
            </a:r>
            <a:r>
              <a:rPr lang="en-US" dirty="0" smtClean="0"/>
              <a:t>directory. </a:t>
            </a:r>
          </a:p>
          <a:p>
            <a:endParaRPr lang="en-US" dirty="0"/>
          </a:p>
          <a:p>
            <a:r>
              <a:rPr lang="en-US" dirty="0" smtClean="0"/>
              <a:t>However </a:t>
            </a:r>
            <a:r>
              <a:rPr lang="en-US" dirty="0"/>
              <a:t>you don’t really need it. </a:t>
            </a:r>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104</a:t>
            </a:fld>
            <a:endParaRPr lang="en-US"/>
          </a:p>
        </p:txBody>
      </p:sp>
    </p:spTree>
    <p:extLst>
      <p:ext uri="{BB962C8B-B14F-4D97-AF65-F5344CB8AC3E}">
        <p14:creationId xmlns:p14="http://schemas.microsoft.com/office/powerpoint/2010/main" val="96044907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Lmadmin</a:t>
            </a:r>
            <a:r>
              <a:rPr lang="en-US" dirty="0" smtClean="0"/>
              <a:t> </a:t>
            </a:r>
            <a:r>
              <a:rPr lang="en-US" dirty="0"/>
              <a:t>has a web base interface. </a:t>
            </a:r>
          </a:p>
        </p:txBody>
      </p:sp>
      <p:sp>
        <p:nvSpPr>
          <p:cNvPr id="4" name="Slide Number Placeholder 3"/>
          <p:cNvSpPr>
            <a:spLocks noGrp="1"/>
          </p:cNvSpPr>
          <p:nvPr>
            <p:ph type="sldNum" sz="quarter" idx="10"/>
          </p:nvPr>
        </p:nvSpPr>
        <p:spPr/>
        <p:txBody>
          <a:bodyPr/>
          <a:lstStyle/>
          <a:p>
            <a:fld id="{AA4844F2-82D7-490B-A8CD-E87EB4B78A90}" type="slidenum">
              <a:rPr lang="en-US" smtClean="0"/>
              <a:t>105</a:t>
            </a:fld>
            <a:endParaRPr lang="en-US"/>
          </a:p>
        </p:txBody>
      </p:sp>
    </p:spTree>
    <p:extLst>
      <p:ext uri="{BB962C8B-B14F-4D97-AF65-F5344CB8AC3E}">
        <p14:creationId xmlns:p14="http://schemas.microsoft.com/office/powerpoint/2010/main" val="96044907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a:t>
            </a:r>
            <a:r>
              <a:rPr lang="en-US" dirty="0"/>
              <a:t>can access it on the server from the </a:t>
            </a:r>
            <a:r>
              <a:rPr lang="en-US" dirty="0" smtClean="0"/>
              <a:t>Windows</a:t>
            </a:r>
            <a:r>
              <a:rPr lang="en-US" baseline="0" dirty="0" smtClean="0"/>
              <a:t> S</a:t>
            </a:r>
            <a:r>
              <a:rPr lang="en-US" dirty="0" smtClean="0"/>
              <a:t>tart Menu</a:t>
            </a:r>
            <a:r>
              <a:rPr lang="en-US" dirty="0"/>
              <a:t>, under All Programs, </a:t>
            </a:r>
            <a:r>
              <a:rPr lang="en-US" dirty="0" smtClean="0"/>
              <a:t>as shown here.</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106</a:t>
            </a:fld>
            <a:endParaRPr lang="en-US"/>
          </a:p>
        </p:txBody>
      </p:sp>
    </p:spTree>
    <p:extLst>
      <p:ext uri="{BB962C8B-B14F-4D97-AF65-F5344CB8AC3E}">
        <p14:creationId xmlns:p14="http://schemas.microsoft.com/office/powerpoint/2010/main" val="96044907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a:t>
            </a:r>
            <a:r>
              <a:rPr lang="en-US" dirty="0"/>
              <a:t>from any machine you can go to this web address:</a:t>
            </a:r>
          </a:p>
          <a:p>
            <a:endParaRPr lang="en-US" dirty="0" smtClean="0"/>
          </a:p>
          <a:p>
            <a:r>
              <a:rPr lang="en-US" dirty="0" smtClean="0"/>
              <a:t>In this example “</a:t>
            </a:r>
            <a:r>
              <a:rPr lang="en-US" dirty="0" err="1" smtClean="0"/>
              <a:t>stonequary</a:t>
            </a:r>
            <a:r>
              <a:rPr lang="en-US" dirty="0" smtClean="0"/>
              <a:t>”</a:t>
            </a:r>
            <a:r>
              <a:rPr lang="en-US" baseline="0" dirty="0" smtClean="0"/>
              <a:t> is the name of the server.</a:t>
            </a:r>
          </a:p>
          <a:p>
            <a:endParaRPr lang="en-US" baseline="0" dirty="0" smtClean="0"/>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107</a:t>
            </a:fld>
            <a:endParaRPr lang="en-US"/>
          </a:p>
        </p:txBody>
      </p:sp>
    </p:spTree>
    <p:extLst>
      <p:ext uri="{BB962C8B-B14F-4D97-AF65-F5344CB8AC3E}">
        <p14:creationId xmlns:p14="http://schemas.microsoft.com/office/powerpoint/2010/main" val="96044907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t>
            </a:r>
            <a:r>
              <a:rPr lang="en-US" dirty="0"/>
              <a:t>are some advantages of the new software</a:t>
            </a:r>
            <a:r>
              <a:rPr lang="en-US" dirty="0" smtClean="0"/>
              <a:t>.</a:t>
            </a:r>
          </a:p>
          <a:p>
            <a:endParaRPr lang="en-US" dirty="0"/>
          </a:p>
          <a:p>
            <a:pPr marL="171450" lvl="0" indent="-171450">
              <a:buFont typeface="Arial" panose="020B0604020202020204" pitchFamily="34" charset="0"/>
              <a:buChar char="•"/>
            </a:pPr>
            <a:r>
              <a:rPr lang="en-US" dirty="0"/>
              <a:t>You can reread the license from the web interface.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108</a:t>
            </a:fld>
            <a:endParaRPr lang="en-US"/>
          </a:p>
        </p:txBody>
      </p:sp>
    </p:spTree>
    <p:extLst>
      <p:ext uri="{BB962C8B-B14F-4D97-AF65-F5344CB8AC3E}">
        <p14:creationId xmlns:p14="http://schemas.microsoft.com/office/powerpoint/2010/main" val="96044907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err="1" smtClean="0"/>
              <a:t>Ptcflush</a:t>
            </a:r>
            <a:r>
              <a:rPr lang="en-US" dirty="0" smtClean="0"/>
              <a:t> </a:t>
            </a:r>
            <a:r>
              <a:rPr lang="en-US" dirty="0"/>
              <a:t>is now restricted by default to license admins</a:t>
            </a:r>
            <a:r>
              <a:rPr lang="en-US" dirty="0" smtClean="0"/>
              <a:t>.</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109</a:t>
            </a:fld>
            <a:endParaRPr lang="en-US"/>
          </a:p>
        </p:txBody>
      </p:sp>
    </p:spTree>
    <p:extLst>
      <p:ext uri="{BB962C8B-B14F-4D97-AF65-F5344CB8AC3E}">
        <p14:creationId xmlns:p14="http://schemas.microsoft.com/office/powerpoint/2010/main" val="9604490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smtClean="0"/>
              <a:t>The </a:t>
            </a:r>
            <a:r>
              <a:rPr lang="en-US" dirty="0"/>
              <a:t>first item requires understanding the license types and how to configure them. </a:t>
            </a:r>
          </a:p>
        </p:txBody>
      </p:sp>
      <p:sp>
        <p:nvSpPr>
          <p:cNvPr id="4" name="Slide Number Placeholder 3"/>
          <p:cNvSpPr>
            <a:spLocks noGrp="1"/>
          </p:cNvSpPr>
          <p:nvPr>
            <p:ph type="sldNum" sz="quarter" idx="10"/>
          </p:nvPr>
        </p:nvSpPr>
        <p:spPr/>
        <p:txBody>
          <a:bodyPr/>
          <a:lstStyle/>
          <a:p>
            <a:fld id="{AA4844F2-82D7-490B-A8CD-E87EB4B78A90}" type="slidenum">
              <a:rPr lang="en-US" smtClean="0"/>
              <a:t>11</a:t>
            </a:fld>
            <a:endParaRPr lang="en-US"/>
          </a:p>
        </p:txBody>
      </p:sp>
    </p:spTree>
    <p:extLst>
      <p:ext uri="{BB962C8B-B14F-4D97-AF65-F5344CB8AC3E}">
        <p14:creationId xmlns:p14="http://schemas.microsoft.com/office/powerpoint/2010/main" val="2044970900"/>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You can return borrowed licenses early</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110</a:t>
            </a:fld>
            <a:endParaRPr lang="en-US"/>
          </a:p>
        </p:txBody>
      </p:sp>
    </p:spTree>
    <p:extLst>
      <p:ext uri="{BB962C8B-B14F-4D97-AF65-F5344CB8AC3E}">
        <p14:creationId xmlns:p14="http://schemas.microsoft.com/office/powerpoint/2010/main" val="96044907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You </a:t>
            </a:r>
            <a:r>
              <a:rPr lang="en-US" dirty="0"/>
              <a:t>can set up email alerts.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111</a:t>
            </a:fld>
            <a:endParaRPr lang="en-US"/>
          </a:p>
        </p:txBody>
      </p:sp>
    </p:spTree>
    <p:extLst>
      <p:ext uri="{BB962C8B-B14F-4D97-AF65-F5344CB8AC3E}">
        <p14:creationId xmlns:p14="http://schemas.microsoft.com/office/powerpoint/2010/main" val="96044907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major differences are:</a:t>
            </a:r>
          </a:p>
          <a:p>
            <a:pPr marL="171450" indent="-171450">
              <a:buFont typeface="Arial" panose="020B0604020202020204" pitchFamily="34" charset="0"/>
              <a:buChar char="•"/>
            </a:pPr>
            <a:r>
              <a:rPr lang="en-US" baseline="0" dirty="0" smtClean="0"/>
              <a:t>it takes an admin to flush licenses</a:t>
            </a:r>
          </a:p>
          <a:p>
            <a:pPr marL="171450" indent="-171450">
              <a:buFont typeface="Arial" panose="020B0604020202020204" pitchFamily="34" charset="0"/>
              <a:buChar char="•"/>
            </a:pPr>
            <a:r>
              <a:rPr lang="en-US" baseline="0" dirty="0" smtClean="0"/>
              <a:t>You can’t remotely shutdown the server. </a:t>
            </a:r>
          </a:p>
          <a:p>
            <a:endParaRPr lang="en-US" baseline="0" dirty="0" smtClean="0"/>
          </a:p>
          <a:p>
            <a:r>
              <a:rPr lang="en-US" baseline="0" dirty="0" smtClean="0"/>
              <a:t>These and other things can be changed with startup options. </a:t>
            </a:r>
          </a:p>
          <a:p>
            <a:endParaRPr lang="en-US" baseline="0" dirty="0" smtClean="0"/>
          </a:p>
          <a:p>
            <a:r>
              <a:rPr lang="en-US" baseline="0" dirty="0" smtClean="0"/>
              <a:t>I’m still waiting on PTC for the recommended method of changing them.</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112</a:t>
            </a:fld>
            <a:endParaRPr lang="en-US"/>
          </a:p>
        </p:txBody>
      </p:sp>
    </p:spTree>
    <p:extLst>
      <p:ext uri="{BB962C8B-B14F-4D97-AF65-F5344CB8AC3E}">
        <p14:creationId xmlns:p14="http://schemas.microsoft.com/office/powerpoint/2010/main" val="96044907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what the web UI looks like when you open it.</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113</a:t>
            </a:fld>
            <a:endParaRPr lang="en-US"/>
          </a:p>
        </p:txBody>
      </p:sp>
    </p:spTree>
    <p:extLst>
      <p:ext uri="{BB962C8B-B14F-4D97-AF65-F5344CB8AC3E}">
        <p14:creationId xmlns:p14="http://schemas.microsoft.com/office/powerpoint/2010/main" val="1605553420"/>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modify the setup you need to pick on the Administration link and log in. </a:t>
            </a:r>
          </a:p>
          <a:p>
            <a:endParaRPr lang="en-US" dirty="0" smtClean="0"/>
          </a:p>
          <a:p>
            <a:r>
              <a:rPr lang="en-US" dirty="0" smtClean="0"/>
              <a:t>The default log in is admin, admin, </a:t>
            </a:r>
          </a:p>
          <a:p>
            <a:endParaRPr lang="en-US" dirty="0" smtClean="0"/>
          </a:p>
          <a:p>
            <a:r>
              <a:rPr lang="en-US" dirty="0" smtClean="0"/>
              <a:t>but you will have to change the password as soon as you log in.</a:t>
            </a:r>
          </a:p>
          <a:p>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114</a:t>
            </a:fld>
            <a:endParaRPr lang="en-US"/>
          </a:p>
        </p:txBody>
      </p:sp>
    </p:spTree>
    <p:extLst>
      <p:ext uri="{BB962C8B-B14F-4D97-AF65-F5344CB8AC3E}">
        <p14:creationId xmlns:p14="http://schemas.microsoft.com/office/powerpoint/2010/main" val="1605553420"/>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want to load in a new license file you pick the Vendor Daemon Configuration tab on the left</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115</a:t>
            </a:fld>
            <a:endParaRPr lang="en-US"/>
          </a:p>
        </p:txBody>
      </p:sp>
    </p:spTree>
    <p:extLst>
      <p:ext uri="{BB962C8B-B14F-4D97-AF65-F5344CB8AC3E}">
        <p14:creationId xmlns:p14="http://schemas.microsoft.com/office/powerpoint/2010/main" val="1215345050"/>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Import License at the top.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116</a:t>
            </a:fld>
            <a:endParaRPr lang="en-US"/>
          </a:p>
        </p:txBody>
      </p:sp>
    </p:spTree>
    <p:extLst>
      <p:ext uri="{BB962C8B-B14F-4D97-AF65-F5344CB8AC3E}">
        <p14:creationId xmlns:p14="http://schemas.microsoft.com/office/powerpoint/2010/main" val="1215345050"/>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Picking on Administer </a:t>
            </a:r>
            <a:r>
              <a:rPr lang="en-US" dirty="0" smtClean="0"/>
              <a:t>link lets </a:t>
            </a:r>
            <a:r>
              <a:rPr lang="en-US" dirty="0" smtClean="0"/>
              <a:t>you do other tasks.</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117</a:t>
            </a:fld>
            <a:endParaRPr lang="en-US"/>
          </a:p>
        </p:txBody>
      </p:sp>
    </p:spTree>
    <p:extLst>
      <p:ext uri="{BB962C8B-B14F-4D97-AF65-F5344CB8AC3E}">
        <p14:creationId xmlns:p14="http://schemas.microsoft.com/office/powerpoint/2010/main" val="1215345050"/>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stop the server, or you can re-read the license, which is how you would get modifications to the </a:t>
            </a:r>
            <a:r>
              <a:rPr lang="en-US" dirty="0" err="1" smtClean="0"/>
              <a:t>ptc.opt</a:t>
            </a:r>
            <a:r>
              <a:rPr lang="en-US" dirty="0" smtClean="0"/>
              <a:t> file into the system.</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118</a:t>
            </a:fld>
            <a:endParaRPr lang="en-US"/>
          </a:p>
        </p:txBody>
      </p:sp>
    </p:spTree>
    <p:extLst>
      <p:ext uri="{BB962C8B-B14F-4D97-AF65-F5344CB8AC3E}">
        <p14:creationId xmlns:p14="http://schemas.microsoft.com/office/powerpoint/2010/main" val="682328046"/>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alert Configuration tab allows you to select what Alerts you want to be notified of. </a:t>
            </a:r>
          </a:p>
          <a:p>
            <a:endParaRPr lang="en-US" dirty="0"/>
          </a:p>
          <a:p>
            <a:r>
              <a:rPr lang="en-US" dirty="0" smtClean="0"/>
              <a:t>I decided I only need to know: </a:t>
            </a:r>
          </a:p>
          <a:p>
            <a:r>
              <a:rPr lang="en-US" dirty="0" smtClean="0"/>
              <a:t>if it can’t serve licenses</a:t>
            </a:r>
          </a:p>
          <a:p>
            <a:r>
              <a:rPr lang="en-US" dirty="0" smtClean="0"/>
              <a:t>If I’m out of licenses, </a:t>
            </a:r>
          </a:p>
          <a:p>
            <a:r>
              <a:rPr lang="en-US" smtClean="0"/>
              <a:t>And </a:t>
            </a:r>
            <a:r>
              <a:rPr lang="en-US" smtClean="0"/>
              <a:t>if </a:t>
            </a:r>
            <a:r>
              <a:rPr lang="en-US" dirty="0" smtClean="0"/>
              <a:t>my license usage hits a threshold limit.</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119</a:t>
            </a:fld>
            <a:endParaRPr lang="en-US"/>
          </a:p>
        </p:txBody>
      </p:sp>
    </p:spTree>
    <p:extLst>
      <p:ext uri="{BB962C8B-B14F-4D97-AF65-F5344CB8AC3E}">
        <p14:creationId xmlns:p14="http://schemas.microsoft.com/office/powerpoint/2010/main" val="3812333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dirty="0" smtClean="0"/>
              <a:t>The </a:t>
            </a:r>
            <a:r>
              <a:rPr lang="en-US" dirty="0"/>
              <a:t>second item requires understanding the license options file</a:t>
            </a:r>
            <a:r>
              <a:rPr lang="en-US" dirty="0" smtClean="0"/>
              <a:t>.</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12</a:t>
            </a:fld>
            <a:endParaRPr lang="en-US"/>
          </a:p>
        </p:txBody>
      </p:sp>
    </p:spTree>
    <p:extLst>
      <p:ext uri="{BB962C8B-B14F-4D97-AF65-F5344CB8AC3E}">
        <p14:creationId xmlns:p14="http://schemas.microsoft.com/office/powerpoint/2010/main" val="2044970900"/>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you can set up </a:t>
            </a:r>
            <a:r>
              <a:rPr lang="en-US" dirty="0" err="1" smtClean="0"/>
              <a:t>lmadmin</a:t>
            </a:r>
            <a:r>
              <a:rPr lang="en-US" dirty="0" smtClean="0"/>
              <a:t> to send emails to you whenever there is an alert condition.</a:t>
            </a:r>
          </a:p>
          <a:p>
            <a:endParaRPr lang="en-US" dirty="0" smtClean="0"/>
          </a:p>
          <a:p>
            <a:r>
              <a:rPr lang="en-US" dirty="0" smtClean="0"/>
              <a:t>I won’t go over this in detail. There should</a:t>
            </a:r>
            <a:r>
              <a:rPr lang="en-US" baseline="0" dirty="0" smtClean="0"/>
              <a:t> be a TPI coming from PTC pretty soon. </a:t>
            </a:r>
          </a:p>
          <a:p>
            <a:endParaRPr lang="en-US" baseline="0" dirty="0" smtClean="0"/>
          </a:p>
          <a:p>
            <a:r>
              <a:rPr lang="en-US" baseline="0" dirty="0" smtClean="0"/>
              <a:t>I just got this information from PTC last week. </a:t>
            </a:r>
          </a:p>
          <a:p>
            <a:endParaRPr lang="en-US" baseline="0" dirty="0" smtClean="0"/>
          </a:p>
        </p:txBody>
      </p:sp>
      <p:sp>
        <p:nvSpPr>
          <p:cNvPr id="4" name="Slide Number Placeholder 3"/>
          <p:cNvSpPr>
            <a:spLocks noGrp="1"/>
          </p:cNvSpPr>
          <p:nvPr>
            <p:ph type="sldNum" sz="quarter" idx="10"/>
          </p:nvPr>
        </p:nvSpPr>
        <p:spPr/>
        <p:txBody>
          <a:bodyPr/>
          <a:lstStyle/>
          <a:p>
            <a:fld id="{AA4844F2-82D7-490B-A8CD-E87EB4B78A90}" type="slidenum">
              <a:rPr lang="en-US" smtClean="0"/>
              <a:t>120</a:t>
            </a:fld>
            <a:endParaRPr lang="en-US"/>
          </a:p>
        </p:txBody>
      </p:sp>
    </p:spTree>
    <p:extLst>
      <p:ext uri="{BB962C8B-B14F-4D97-AF65-F5344CB8AC3E}">
        <p14:creationId xmlns:p14="http://schemas.microsoft.com/office/powerpoint/2010/main" val="2427223188"/>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121</a:t>
            </a:fld>
            <a:endParaRPr lang="en-US"/>
          </a:p>
        </p:txBody>
      </p:sp>
    </p:spTree>
    <p:extLst>
      <p:ext uri="{BB962C8B-B14F-4D97-AF65-F5344CB8AC3E}">
        <p14:creationId xmlns:p14="http://schemas.microsoft.com/office/powerpoint/2010/main" val="2427223188"/>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122</a:t>
            </a:fld>
            <a:endParaRPr lang="en-US"/>
          </a:p>
        </p:txBody>
      </p:sp>
    </p:spTree>
    <p:extLst>
      <p:ext uri="{BB962C8B-B14F-4D97-AF65-F5344CB8AC3E}">
        <p14:creationId xmlns:p14="http://schemas.microsoft.com/office/powerpoint/2010/main" val="2427223188"/>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A4844F2-82D7-490B-A8CD-E87EB4B78A90}" type="slidenum">
              <a:rPr lang="en-US" smtClean="0"/>
              <a:t>124</a:t>
            </a:fld>
            <a:endParaRPr lang="en-US"/>
          </a:p>
        </p:txBody>
      </p:sp>
    </p:spTree>
    <p:extLst>
      <p:ext uri="{BB962C8B-B14F-4D97-AF65-F5344CB8AC3E}">
        <p14:creationId xmlns:p14="http://schemas.microsoft.com/office/powerpoint/2010/main" val="2427223188"/>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A4844F2-82D7-490B-A8CD-E87EB4B78A90}" type="slidenum">
              <a:rPr lang="en-US" smtClean="0"/>
              <a:t>125</a:t>
            </a:fld>
            <a:endParaRPr lang="en-US"/>
          </a:p>
        </p:txBody>
      </p:sp>
    </p:spTree>
    <p:extLst>
      <p:ext uri="{BB962C8B-B14F-4D97-AF65-F5344CB8AC3E}">
        <p14:creationId xmlns:p14="http://schemas.microsoft.com/office/powerpoint/2010/main" val="2427223188"/>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A4844F2-82D7-490B-A8CD-E87EB4B78A90}" type="slidenum">
              <a:rPr lang="en-US" smtClean="0"/>
              <a:t>126</a:t>
            </a:fld>
            <a:endParaRPr lang="en-US"/>
          </a:p>
        </p:txBody>
      </p:sp>
    </p:spTree>
    <p:extLst>
      <p:ext uri="{BB962C8B-B14F-4D97-AF65-F5344CB8AC3E}">
        <p14:creationId xmlns:p14="http://schemas.microsoft.com/office/powerpoint/2010/main" val="2427223188"/>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A4844F2-82D7-490B-A8CD-E87EB4B78A90}" type="slidenum">
              <a:rPr lang="en-US" smtClean="0"/>
              <a:t>127</a:t>
            </a:fld>
            <a:endParaRPr lang="en-US"/>
          </a:p>
        </p:txBody>
      </p:sp>
    </p:spTree>
    <p:extLst>
      <p:ext uri="{BB962C8B-B14F-4D97-AF65-F5344CB8AC3E}">
        <p14:creationId xmlns:p14="http://schemas.microsoft.com/office/powerpoint/2010/main" val="2427223188"/>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A4844F2-82D7-490B-A8CD-E87EB4B78A90}" type="slidenum">
              <a:rPr lang="en-US" smtClean="0"/>
              <a:t>128</a:t>
            </a:fld>
            <a:endParaRPr lang="en-US"/>
          </a:p>
        </p:txBody>
      </p:sp>
    </p:spTree>
    <p:extLst>
      <p:ext uri="{BB962C8B-B14F-4D97-AF65-F5344CB8AC3E}">
        <p14:creationId xmlns:p14="http://schemas.microsoft.com/office/powerpoint/2010/main" val="2427223188"/>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A4844F2-82D7-490B-A8CD-E87EB4B78A90}" type="slidenum">
              <a:rPr lang="en-US" smtClean="0"/>
              <a:t>129</a:t>
            </a:fld>
            <a:endParaRPr lang="en-US"/>
          </a:p>
        </p:txBody>
      </p:sp>
    </p:spTree>
    <p:extLst>
      <p:ext uri="{BB962C8B-B14F-4D97-AF65-F5344CB8AC3E}">
        <p14:creationId xmlns:p14="http://schemas.microsoft.com/office/powerpoint/2010/main" val="2427223188"/>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A4844F2-82D7-490B-A8CD-E87EB4B78A90}" type="slidenum">
              <a:rPr lang="en-US" smtClean="0"/>
              <a:t>130</a:t>
            </a:fld>
            <a:endParaRPr lang="en-US"/>
          </a:p>
        </p:txBody>
      </p:sp>
    </p:spTree>
    <p:extLst>
      <p:ext uri="{BB962C8B-B14F-4D97-AF65-F5344CB8AC3E}">
        <p14:creationId xmlns:p14="http://schemas.microsoft.com/office/powerpoint/2010/main" val="2427223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dirty="0" smtClean="0"/>
              <a:t>And </a:t>
            </a:r>
            <a:r>
              <a:rPr lang="en-US" dirty="0"/>
              <a:t>the last item requires knowing how many of which licenses are being used.</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13</a:t>
            </a:fld>
            <a:endParaRPr lang="en-US"/>
          </a:p>
        </p:txBody>
      </p:sp>
    </p:spTree>
    <p:extLst>
      <p:ext uri="{BB962C8B-B14F-4D97-AF65-F5344CB8AC3E}">
        <p14:creationId xmlns:p14="http://schemas.microsoft.com/office/powerpoint/2010/main" val="20449709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Creo</a:t>
            </a:r>
            <a:r>
              <a:rPr lang="en-US" dirty="0"/>
              <a:t> comes in different flavors from basic </a:t>
            </a:r>
            <a:r>
              <a:rPr lang="en-US" dirty="0" smtClean="0"/>
              <a:t>to all the topping.</a:t>
            </a:r>
            <a:endParaRPr lang="en-US" dirty="0"/>
          </a:p>
          <a:p>
            <a:r>
              <a:rPr lang="en-US" dirty="0"/>
              <a:t> </a:t>
            </a:r>
          </a:p>
          <a:p>
            <a:r>
              <a:rPr lang="en-US" dirty="0"/>
              <a:t>If you have a large organization, it’s doubtful that everyone needs the </a:t>
            </a:r>
            <a:r>
              <a:rPr lang="en-US" dirty="0" smtClean="0"/>
              <a:t>banana</a:t>
            </a:r>
            <a:r>
              <a:rPr lang="en-US" baseline="0" dirty="0" smtClean="0"/>
              <a:t> split with all the toppings</a:t>
            </a:r>
            <a:r>
              <a:rPr lang="en-US" dirty="0" smtClean="0"/>
              <a:t>. </a:t>
            </a:r>
            <a:r>
              <a:rPr lang="en-US" dirty="0"/>
              <a:t>This can be a useful way of reducing your cost.</a:t>
            </a:r>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14</a:t>
            </a:fld>
            <a:endParaRPr lang="en-US"/>
          </a:p>
        </p:txBody>
      </p:sp>
    </p:spTree>
    <p:extLst>
      <p:ext uri="{BB962C8B-B14F-4D97-AF65-F5344CB8AC3E}">
        <p14:creationId xmlns:p14="http://schemas.microsoft.com/office/powerpoint/2010/main" val="1532612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a:t>
            </a:r>
            <a:r>
              <a:rPr lang="en-US" dirty="0"/>
              <a:t>many optional </a:t>
            </a:r>
            <a:r>
              <a:rPr lang="en-US" dirty="0" smtClean="0"/>
              <a:t>components.</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15</a:t>
            </a:fld>
            <a:endParaRPr lang="en-US"/>
          </a:p>
        </p:txBody>
      </p:sp>
    </p:spTree>
    <p:extLst>
      <p:ext uri="{BB962C8B-B14F-4D97-AF65-F5344CB8AC3E}">
        <p14:creationId xmlns:p14="http://schemas.microsoft.com/office/powerpoint/2010/main" val="15326127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t>
            </a:r>
            <a:r>
              <a:rPr lang="en-US" dirty="0"/>
              <a:t>are licensed in one of two ways: Startup Extensions, or Floating Options</a:t>
            </a:r>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16</a:t>
            </a:fld>
            <a:endParaRPr lang="en-US"/>
          </a:p>
        </p:txBody>
      </p:sp>
    </p:spTree>
    <p:extLst>
      <p:ext uri="{BB962C8B-B14F-4D97-AF65-F5344CB8AC3E}">
        <p14:creationId xmlns:p14="http://schemas.microsoft.com/office/powerpoint/2010/main" val="1532612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a:t>
            </a:r>
            <a:r>
              <a:rPr lang="en-US" dirty="0"/>
              <a:t>at least one exception, Floating Options can be added to your </a:t>
            </a:r>
            <a:r>
              <a:rPr lang="en-US" dirty="0" err="1"/>
              <a:t>Creo</a:t>
            </a:r>
            <a:r>
              <a:rPr lang="en-US" dirty="0"/>
              <a:t> session after you start the software. </a:t>
            </a:r>
            <a:r>
              <a:rPr lang="en-US" u="sng" dirty="0"/>
              <a:t>The license is only used when you access it.</a:t>
            </a:r>
            <a:r>
              <a:rPr lang="en-US" dirty="0"/>
              <a:t> </a:t>
            </a:r>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17</a:t>
            </a:fld>
            <a:endParaRPr lang="en-US"/>
          </a:p>
        </p:txBody>
      </p:sp>
    </p:spTree>
    <p:extLst>
      <p:ext uri="{BB962C8B-B14F-4D97-AF65-F5344CB8AC3E}">
        <p14:creationId xmlns:p14="http://schemas.microsoft.com/office/powerpoint/2010/main" val="15326127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smtClean="0"/>
              <a:t>Startup </a:t>
            </a:r>
            <a:r>
              <a:rPr lang="en-US" dirty="0"/>
              <a:t>options on the other hand must be </a:t>
            </a:r>
            <a:r>
              <a:rPr lang="en-US" dirty="0" smtClean="0"/>
              <a:t>configured</a:t>
            </a:r>
            <a:r>
              <a:rPr lang="en-US" baseline="0" dirty="0" smtClean="0"/>
              <a:t> during the install</a:t>
            </a:r>
            <a:r>
              <a:rPr lang="en-US" dirty="0" smtClean="0"/>
              <a:t>. </a:t>
            </a:r>
            <a:r>
              <a:rPr lang="en-US" u="sng" dirty="0"/>
              <a:t>These licenses are used as soon as you start </a:t>
            </a:r>
            <a:r>
              <a:rPr lang="en-US" u="sng" dirty="0" err="1"/>
              <a:t>Creo</a:t>
            </a:r>
            <a:r>
              <a:rPr lang="en-US" u="sng" dirty="0"/>
              <a:t>.</a:t>
            </a:r>
            <a:r>
              <a:rPr lang="en-US" dirty="0"/>
              <a:t> </a:t>
            </a:r>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18</a:t>
            </a:fld>
            <a:endParaRPr lang="en-US"/>
          </a:p>
        </p:txBody>
      </p:sp>
    </p:spTree>
    <p:extLst>
      <p:ext uri="{BB962C8B-B14F-4D97-AF65-F5344CB8AC3E}">
        <p14:creationId xmlns:p14="http://schemas.microsoft.com/office/powerpoint/2010/main" val="1532612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a:t>
            </a:r>
            <a:r>
              <a:rPr lang="en-US" dirty="0"/>
              <a:t>a common misconception that you can’t float startup options between users. That’s not true. You just can’t add the option to a running session of </a:t>
            </a:r>
            <a:r>
              <a:rPr lang="en-US" dirty="0" err="1"/>
              <a:t>Creo</a:t>
            </a:r>
            <a:r>
              <a:rPr lang="en-US" dirty="0"/>
              <a:t> for which it wasn’t already </a:t>
            </a:r>
            <a:r>
              <a:rPr lang="en-US" dirty="0" smtClean="0"/>
              <a:t>configured.</a:t>
            </a:r>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19</a:t>
            </a:fld>
            <a:endParaRPr lang="en-US"/>
          </a:p>
        </p:txBody>
      </p:sp>
    </p:spTree>
    <p:extLst>
      <p:ext uri="{BB962C8B-B14F-4D97-AF65-F5344CB8AC3E}">
        <p14:creationId xmlns:p14="http://schemas.microsoft.com/office/powerpoint/2010/main" val="1532612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you ever looked at your maintenance bill and said</a:t>
            </a:r>
            <a:r>
              <a:rPr lang="en-US" baseline="0" dirty="0" smtClean="0"/>
              <a:t> I’m spending way too much?</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2</a:t>
            </a:fld>
            <a:endParaRPr lang="en-US"/>
          </a:p>
        </p:txBody>
      </p:sp>
    </p:spTree>
    <p:extLst>
      <p:ext uri="{BB962C8B-B14F-4D97-AF65-F5344CB8AC3E}">
        <p14:creationId xmlns:p14="http://schemas.microsoft.com/office/powerpoint/2010/main" val="2079462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create a command configuration, during the software</a:t>
            </a:r>
            <a:r>
              <a:rPr lang="en-US" baseline="0" dirty="0" smtClean="0"/>
              <a:t> install, </a:t>
            </a:r>
            <a:r>
              <a:rPr lang="en-US" dirty="0" smtClean="0"/>
              <a:t>you </a:t>
            </a:r>
            <a:r>
              <a:rPr lang="en-US" dirty="0"/>
              <a:t>need to pick “Customize” </a:t>
            </a:r>
            <a:r>
              <a:rPr lang="en-US" dirty="0" smtClean="0"/>
              <a:t>button</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20</a:t>
            </a:fld>
            <a:endParaRPr lang="en-US"/>
          </a:p>
        </p:txBody>
      </p:sp>
    </p:spTree>
    <p:extLst>
      <p:ext uri="{BB962C8B-B14F-4D97-AF65-F5344CB8AC3E}">
        <p14:creationId xmlns:p14="http://schemas.microsoft.com/office/powerpoint/2010/main" val="1214950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then pick the </a:t>
            </a:r>
            <a:r>
              <a:rPr lang="en-US" dirty="0"/>
              <a:t>“Command Configuration” </a:t>
            </a:r>
            <a:r>
              <a:rPr lang="en-US" dirty="0" smtClean="0"/>
              <a:t>tab </a:t>
            </a:r>
          </a:p>
          <a:p>
            <a:endParaRPr lang="en-US" dirty="0"/>
          </a:p>
          <a:p>
            <a:r>
              <a:rPr lang="en-US" dirty="0"/>
              <a:t>By default </a:t>
            </a:r>
            <a:r>
              <a:rPr lang="en-US" dirty="0" smtClean="0"/>
              <a:t>when </a:t>
            </a:r>
            <a:r>
              <a:rPr lang="en-US" dirty="0"/>
              <a:t>you open up the configuration, you will see “Parametric1”, with the description “</a:t>
            </a:r>
            <a:r>
              <a:rPr lang="en-US" dirty="0" err="1"/>
              <a:t>Creo</a:t>
            </a:r>
            <a:r>
              <a:rPr lang="en-US" dirty="0"/>
              <a:t> Parametric (default)”</a:t>
            </a:r>
          </a:p>
          <a:p>
            <a:r>
              <a:rPr lang="en-US" dirty="0"/>
              <a:t> </a:t>
            </a:r>
          </a:p>
          <a:p>
            <a:endParaRPr lang="en-US" dirty="0"/>
          </a:p>
          <a:p>
            <a:r>
              <a:rPr lang="en-US" dirty="0"/>
              <a:t> </a:t>
            </a:r>
          </a:p>
          <a:p>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21</a:t>
            </a:fld>
            <a:endParaRPr lang="en-US"/>
          </a:p>
        </p:txBody>
      </p:sp>
    </p:spTree>
    <p:extLst>
      <p:ext uri="{BB962C8B-B14F-4D97-AF65-F5344CB8AC3E}">
        <p14:creationId xmlns:p14="http://schemas.microsoft.com/office/powerpoint/2010/main" val="12149505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Picking </a:t>
            </a:r>
            <a:r>
              <a:rPr lang="en-US" dirty="0"/>
              <a:t>the Edit button will </a:t>
            </a:r>
            <a:r>
              <a:rPr lang="en-US" dirty="0" smtClean="0"/>
              <a:t>let </a:t>
            </a:r>
            <a:r>
              <a:rPr lang="en-US" dirty="0"/>
              <a:t>use modify the </a:t>
            </a:r>
            <a:r>
              <a:rPr lang="en-US" dirty="0" smtClean="0"/>
              <a:t>licenses </a:t>
            </a:r>
            <a:r>
              <a:rPr lang="en-US" dirty="0"/>
              <a:t>for this configuration.</a:t>
            </a:r>
          </a:p>
          <a:p>
            <a:r>
              <a:rPr lang="en-US" dirty="0"/>
              <a:t> </a:t>
            </a:r>
          </a:p>
          <a:p>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22</a:t>
            </a:fld>
            <a:endParaRPr lang="en-US"/>
          </a:p>
        </p:txBody>
      </p:sp>
    </p:spTree>
    <p:extLst>
      <p:ext uri="{BB962C8B-B14F-4D97-AF65-F5344CB8AC3E}">
        <p14:creationId xmlns:p14="http://schemas.microsoft.com/office/powerpoint/2010/main" val="12149505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Command</a:t>
            </a:r>
            <a:r>
              <a:rPr lang="en-US" baseline="0" dirty="0" smtClean="0"/>
              <a:t> Configuration Window. The top two lines are the labels we saw in the previous window. </a:t>
            </a:r>
          </a:p>
          <a:p>
            <a:r>
              <a:rPr lang="en-US" dirty="0" smtClean="0"/>
              <a:t>“Parametric1” &amp;</a:t>
            </a:r>
            <a:r>
              <a:rPr lang="en-US" baseline="0" dirty="0" smtClean="0"/>
              <a:t> </a:t>
            </a:r>
            <a:r>
              <a:rPr lang="en-US" dirty="0" smtClean="0"/>
              <a:t>“</a:t>
            </a:r>
            <a:r>
              <a:rPr lang="en-US" dirty="0" err="1" smtClean="0"/>
              <a:t>Creo</a:t>
            </a:r>
            <a:r>
              <a:rPr lang="en-US" dirty="0" smtClean="0"/>
              <a:t> Parametric (default)”</a:t>
            </a:r>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23</a:t>
            </a:fld>
            <a:endParaRPr lang="en-US"/>
          </a:p>
        </p:txBody>
      </p:sp>
    </p:spTree>
    <p:extLst>
      <p:ext uri="{BB962C8B-B14F-4D97-AF65-F5344CB8AC3E}">
        <p14:creationId xmlns:p14="http://schemas.microsoft.com/office/powerpoint/2010/main" val="41855829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right is a section labeled Selected </a:t>
            </a:r>
            <a:r>
              <a:rPr lang="en-US" dirty="0" smtClean="0"/>
              <a:t>Licenses</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24</a:t>
            </a:fld>
            <a:endParaRPr lang="en-US"/>
          </a:p>
        </p:txBody>
      </p:sp>
    </p:spTree>
    <p:extLst>
      <p:ext uri="{BB962C8B-B14F-4D97-AF65-F5344CB8AC3E}">
        <p14:creationId xmlns:p14="http://schemas.microsoft.com/office/powerpoint/2010/main" val="41855829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a:t>top part lists the licenses to </a:t>
            </a:r>
            <a:r>
              <a:rPr lang="en-US" dirty="0" smtClean="0"/>
              <a:t>run</a:t>
            </a:r>
          </a:p>
        </p:txBody>
      </p:sp>
      <p:sp>
        <p:nvSpPr>
          <p:cNvPr id="4" name="Slide Number Placeholder 3"/>
          <p:cNvSpPr>
            <a:spLocks noGrp="1"/>
          </p:cNvSpPr>
          <p:nvPr>
            <p:ph type="sldNum" sz="quarter" idx="10"/>
          </p:nvPr>
        </p:nvSpPr>
        <p:spPr/>
        <p:txBody>
          <a:bodyPr/>
          <a:lstStyle/>
          <a:p>
            <a:fld id="{AA4844F2-82D7-490B-A8CD-E87EB4B78A90}" type="slidenum">
              <a:rPr lang="en-US" smtClean="0"/>
              <a:t>25</a:t>
            </a:fld>
            <a:endParaRPr lang="en-US"/>
          </a:p>
        </p:txBody>
      </p:sp>
    </p:spTree>
    <p:extLst>
      <p:ext uri="{BB962C8B-B14F-4D97-AF65-F5344CB8AC3E}">
        <p14:creationId xmlns:p14="http://schemas.microsoft.com/office/powerpoint/2010/main" val="41855829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bottom part list the extensions.</a:t>
            </a:r>
          </a:p>
          <a:p>
            <a:r>
              <a:rPr lang="en-US" dirty="0" smtClean="0"/>
              <a:t> </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26</a:t>
            </a:fld>
            <a:endParaRPr lang="en-US"/>
          </a:p>
        </p:txBody>
      </p:sp>
    </p:spTree>
    <p:extLst>
      <p:ext uri="{BB962C8B-B14F-4D97-AF65-F5344CB8AC3E}">
        <p14:creationId xmlns:p14="http://schemas.microsoft.com/office/powerpoint/2010/main" val="41855829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t>
            </a:r>
            <a:r>
              <a:rPr lang="en-US" dirty="0"/>
              <a:t>have two flavors of </a:t>
            </a:r>
            <a:r>
              <a:rPr lang="en-US" dirty="0" err="1"/>
              <a:t>Creo</a:t>
            </a:r>
            <a:r>
              <a:rPr lang="en-US" dirty="0"/>
              <a:t> that are available. Advanced SE, and Flex 3C. </a:t>
            </a:r>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27</a:t>
            </a:fld>
            <a:endParaRPr lang="en-US"/>
          </a:p>
        </p:txBody>
      </p:sp>
    </p:spTree>
    <p:extLst>
      <p:ext uri="{BB962C8B-B14F-4D97-AF65-F5344CB8AC3E}">
        <p14:creationId xmlns:p14="http://schemas.microsoft.com/office/powerpoint/2010/main" val="41855829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t>
            </a:r>
            <a:r>
              <a:rPr lang="en-US" dirty="0" err="1" smtClean="0"/>
              <a:t>Creo</a:t>
            </a:r>
            <a:r>
              <a:rPr lang="en-US" dirty="0" smtClean="0"/>
              <a:t> starts, </a:t>
            </a:r>
            <a:r>
              <a:rPr lang="en-US" dirty="0"/>
              <a:t>it will try </a:t>
            </a:r>
            <a:r>
              <a:rPr lang="en-US" dirty="0" smtClean="0"/>
              <a:t>the </a:t>
            </a:r>
            <a:r>
              <a:rPr lang="en-US" dirty="0"/>
              <a:t>first item in this list. If </a:t>
            </a:r>
            <a:r>
              <a:rPr lang="en-US" dirty="0" smtClean="0"/>
              <a:t>the </a:t>
            </a:r>
            <a:r>
              <a:rPr lang="en-US" dirty="0"/>
              <a:t>licenses are used </a:t>
            </a:r>
            <a:r>
              <a:rPr lang="en-US" dirty="0" smtClean="0"/>
              <a:t>up, </a:t>
            </a:r>
            <a:r>
              <a:rPr lang="en-US" dirty="0"/>
              <a:t>or there is a </a:t>
            </a:r>
            <a:r>
              <a:rPr lang="en-US" dirty="0" smtClean="0"/>
              <a:t>restriction, </a:t>
            </a:r>
            <a:r>
              <a:rPr lang="en-US" dirty="0"/>
              <a:t>it will try the next </a:t>
            </a:r>
            <a:r>
              <a:rPr lang="en-US" dirty="0" smtClean="0"/>
              <a:t>one. </a:t>
            </a:r>
            <a:endParaRPr lang="en-US" dirty="0"/>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28</a:t>
            </a:fld>
            <a:endParaRPr lang="en-US"/>
          </a:p>
        </p:txBody>
      </p:sp>
    </p:spTree>
    <p:extLst>
      <p:ext uri="{BB962C8B-B14F-4D97-AF65-F5344CB8AC3E}">
        <p14:creationId xmlns:p14="http://schemas.microsoft.com/office/powerpoint/2010/main" val="41855829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always change this order, I put the high end license first.</a:t>
            </a:r>
          </a:p>
          <a:p>
            <a:r>
              <a:rPr lang="en-US" dirty="0" smtClean="0"/>
              <a:t>Select a license, then use the arrows to move it up or down.</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29</a:t>
            </a:fld>
            <a:endParaRPr lang="en-US"/>
          </a:p>
        </p:txBody>
      </p:sp>
    </p:spTree>
    <p:extLst>
      <p:ext uri="{BB962C8B-B14F-4D97-AF65-F5344CB8AC3E}">
        <p14:creationId xmlns:p14="http://schemas.microsoft.com/office/powerpoint/2010/main" val="4185582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talk is all about saving you money.</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3</a:t>
            </a:fld>
            <a:endParaRPr lang="en-US"/>
          </a:p>
        </p:txBody>
      </p:sp>
    </p:spTree>
    <p:extLst>
      <p:ext uri="{BB962C8B-B14F-4D97-AF65-F5344CB8AC3E}">
        <p14:creationId xmlns:p14="http://schemas.microsoft.com/office/powerpoint/2010/main" val="2079462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a:t>bottom window shows what additional licenses will be activated when </a:t>
            </a:r>
            <a:r>
              <a:rPr lang="en-US" dirty="0" err="1"/>
              <a:t>Creo</a:t>
            </a:r>
            <a:r>
              <a:rPr lang="en-US" dirty="0"/>
              <a:t> starts. </a:t>
            </a:r>
          </a:p>
          <a:p>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30</a:t>
            </a:fld>
            <a:endParaRPr lang="en-US"/>
          </a:p>
        </p:txBody>
      </p:sp>
    </p:spTree>
    <p:extLst>
      <p:ext uri="{BB962C8B-B14F-4D97-AF65-F5344CB8AC3E}">
        <p14:creationId xmlns:p14="http://schemas.microsoft.com/office/powerpoint/2010/main" val="41855829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a:t>
            </a:r>
            <a:r>
              <a:rPr lang="en-US" dirty="0"/>
              <a:t>populate this from the “Available Licenses” in the left hand window.</a:t>
            </a:r>
          </a:p>
          <a:p>
            <a:r>
              <a:rPr lang="en-US" dirty="0"/>
              <a:t> </a:t>
            </a:r>
          </a:p>
          <a:p>
            <a:r>
              <a:rPr lang="en-US" dirty="0"/>
              <a:t>Expanding the floating options allows you to select those also</a:t>
            </a:r>
            <a:r>
              <a:rPr lang="en-US" dirty="0" smtClean="0"/>
              <a:t>.</a:t>
            </a:r>
          </a:p>
          <a:p>
            <a:endParaRPr lang="en-US" dirty="0"/>
          </a:p>
          <a:p>
            <a:r>
              <a:rPr lang="en-US" dirty="0"/>
              <a:t>You move </a:t>
            </a:r>
            <a:r>
              <a:rPr lang="en-US" dirty="0" smtClean="0"/>
              <a:t>the options by </a:t>
            </a:r>
            <a:r>
              <a:rPr lang="en-US" dirty="0"/>
              <a:t>hi-</a:t>
            </a:r>
            <a:r>
              <a:rPr lang="en-US" dirty="0" err="1"/>
              <a:t>liting</a:t>
            </a:r>
            <a:r>
              <a:rPr lang="en-US" dirty="0"/>
              <a:t> them and using the arrows. </a:t>
            </a:r>
          </a:p>
          <a:p>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31</a:t>
            </a:fld>
            <a:endParaRPr lang="en-US"/>
          </a:p>
        </p:txBody>
      </p:sp>
    </p:spTree>
    <p:extLst>
      <p:ext uri="{BB962C8B-B14F-4D97-AF65-F5344CB8AC3E}">
        <p14:creationId xmlns:p14="http://schemas.microsoft.com/office/powerpoint/2010/main" val="41855829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Normally you shouldn’t have to add floating options. </a:t>
            </a:r>
            <a:r>
              <a:rPr lang="en-US" dirty="0" smtClean="0"/>
              <a:t>This isn’t </a:t>
            </a:r>
            <a:r>
              <a:rPr lang="en-US" dirty="0"/>
              <a:t>true for the “Complete Machining Set”. </a:t>
            </a:r>
          </a:p>
          <a:p>
            <a:r>
              <a:rPr lang="en-US" dirty="0"/>
              <a:t> </a:t>
            </a:r>
          </a:p>
          <a:p>
            <a:r>
              <a:rPr lang="en-US" dirty="0" smtClean="0"/>
              <a:t>If the Basic </a:t>
            </a:r>
            <a:r>
              <a:rPr lang="en-US" dirty="0"/>
              <a:t>Machining option that comes with all </a:t>
            </a:r>
            <a:r>
              <a:rPr lang="en-US" dirty="0" err="1"/>
              <a:t>Creo</a:t>
            </a:r>
            <a:r>
              <a:rPr lang="en-US" dirty="0"/>
              <a:t> </a:t>
            </a:r>
            <a:r>
              <a:rPr lang="en-US" dirty="0" smtClean="0"/>
              <a:t>installations</a:t>
            </a:r>
            <a:r>
              <a:rPr lang="en-US" baseline="0" dirty="0" smtClean="0"/>
              <a:t> </a:t>
            </a:r>
            <a:r>
              <a:rPr lang="en-US" dirty="0" smtClean="0"/>
              <a:t>gets </a:t>
            </a:r>
            <a:r>
              <a:rPr lang="en-US" dirty="0"/>
              <a:t>loaded, </a:t>
            </a:r>
            <a:r>
              <a:rPr lang="en-US" dirty="0" smtClean="0"/>
              <a:t>you’ll </a:t>
            </a:r>
            <a:r>
              <a:rPr lang="en-US" dirty="0"/>
              <a:t>never be able to access the menus for the “Complete Machining Set”. </a:t>
            </a:r>
            <a:endParaRPr lang="en-US" dirty="0" smtClean="0"/>
          </a:p>
          <a:p>
            <a:endParaRPr lang="en-US" dirty="0" smtClean="0"/>
          </a:p>
          <a:p>
            <a:r>
              <a:rPr lang="en-US" dirty="0" smtClean="0"/>
              <a:t>This Has </a:t>
            </a:r>
            <a:r>
              <a:rPr lang="en-US" dirty="0"/>
              <a:t>to be configured it as a selected license. </a:t>
            </a:r>
          </a:p>
          <a:p>
            <a:endParaRPr lang="en-US" dirty="0" smtClean="0"/>
          </a:p>
          <a:p>
            <a:r>
              <a:rPr lang="en-US" dirty="0" smtClean="0"/>
              <a:t>So </a:t>
            </a:r>
            <a:r>
              <a:rPr lang="en-US" dirty="0"/>
              <a:t>this floating option behaves more like a startup option.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32</a:t>
            </a:fld>
            <a:endParaRPr lang="en-US"/>
          </a:p>
        </p:txBody>
      </p:sp>
    </p:spTree>
    <p:extLst>
      <p:ext uri="{BB962C8B-B14F-4D97-AF65-F5344CB8AC3E}">
        <p14:creationId xmlns:p14="http://schemas.microsoft.com/office/powerpoint/2010/main" val="12029442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Startup Extensions are unavailable if they are not configured into a command</a:t>
            </a:r>
          </a:p>
          <a:p>
            <a:endParaRPr lang="en-US" dirty="0"/>
          </a:p>
          <a:p>
            <a:r>
              <a:rPr lang="en-US" dirty="0"/>
              <a:t>I</a:t>
            </a:r>
            <a:r>
              <a:rPr lang="en-US" dirty="0" smtClean="0"/>
              <a:t>f </a:t>
            </a:r>
            <a:r>
              <a:rPr lang="en-US" dirty="0"/>
              <a:t>Floating </a:t>
            </a:r>
            <a:r>
              <a:rPr lang="en-US" dirty="0" smtClean="0"/>
              <a:t>options are added to a command, they are used when </a:t>
            </a:r>
            <a:r>
              <a:rPr lang="en-US" dirty="0" err="1" smtClean="0"/>
              <a:t>Creo</a:t>
            </a:r>
            <a:r>
              <a:rPr lang="en-US" dirty="0" smtClean="0"/>
              <a:t> starts.</a:t>
            </a:r>
          </a:p>
          <a:p>
            <a:endParaRPr lang="en-US" dirty="0" smtClean="0"/>
          </a:p>
          <a:p>
            <a:r>
              <a:rPr lang="en-US" dirty="0" smtClean="0"/>
              <a:t>As </a:t>
            </a:r>
            <a:r>
              <a:rPr lang="en-US" dirty="0"/>
              <a:t>you can see we have some high dollar options. When I took over managing our </a:t>
            </a:r>
            <a:r>
              <a:rPr lang="en-US" dirty="0" err="1"/>
              <a:t>ProE</a:t>
            </a:r>
            <a:r>
              <a:rPr lang="en-US" dirty="0"/>
              <a:t> installation, I noticed </a:t>
            </a:r>
            <a:r>
              <a:rPr lang="en-US" dirty="0" smtClean="0"/>
              <a:t>we </a:t>
            </a:r>
            <a:r>
              <a:rPr lang="en-US" dirty="0"/>
              <a:t>had </a:t>
            </a:r>
            <a:r>
              <a:rPr lang="en-US" dirty="0" smtClean="0"/>
              <a:t>these </a:t>
            </a:r>
            <a:r>
              <a:rPr lang="en-US" dirty="0"/>
              <a:t>options, but none </a:t>
            </a:r>
            <a:r>
              <a:rPr lang="en-US" dirty="0" smtClean="0"/>
              <a:t>had </a:t>
            </a:r>
            <a:r>
              <a:rPr lang="en-US" dirty="0"/>
              <a:t>been </a:t>
            </a:r>
            <a:r>
              <a:rPr lang="en-US" dirty="0" smtClean="0"/>
              <a:t>configured. </a:t>
            </a:r>
            <a:endParaRPr lang="en-US" dirty="0"/>
          </a:p>
          <a:p>
            <a:endParaRPr lang="en-US" dirty="0"/>
          </a:p>
          <a:p>
            <a:r>
              <a:rPr lang="en-US" dirty="0" smtClean="0"/>
              <a:t>A </a:t>
            </a:r>
            <a:r>
              <a:rPr lang="en-US" dirty="0"/>
              <a:t>complete waste of money. </a:t>
            </a:r>
          </a:p>
          <a:p>
            <a:endParaRPr lang="en-US" dirty="0"/>
          </a:p>
          <a:p>
            <a:r>
              <a:rPr lang="en-US" dirty="0" smtClean="0"/>
              <a:t>Worse yet, floating options like Advanced </a:t>
            </a:r>
            <a:r>
              <a:rPr lang="en-US" dirty="0"/>
              <a:t>Render, </a:t>
            </a:r>
            <a:r>
              <a:rPr lang="en-US" dirty="0" smtClean="0"/>
              <a:t>had </a:t>
            </a:r>
            <a:r>
              <a:rPr lang="en-US" dirty="0"/>
              <a:t>been added to the license. We have two </a:t>
            </a:r>
            <a:r>
              <a:rPr lang="en-US" dirty="0" smtClean="0"/>
              <a:t>of</a:t>
            </a:r>
            <a:r>
              <a:rPr lang="en-US" baseline="0" dirty="0" smtClean="0"/>
              <a:t> these</a:t>
            </a:r>
            <a:r>
              <a:rPr lang="en-US" dirty="0" smtClean="0"/>
              <a:t>. </a:t>
            </a:r>
            <a:r>
              <a:rPr lang="en-US" dirty="0"/>
              <a:t>So guess what, the first two users got those licenses. </a:t>
            </a:r>
          </a:p>
          <a:p>
            <a:r>
              <a:rPr lang="en-US" dirty="0"/>
              <a:t> </a:t>
            </a:r>
          </a:p>
          <a:p>
            <a:r>
              <a:rPr lang="en-US" dirty="0"/>
              <a:t>So let me show you what our previous Admin didn’t understand, and honestly, I don’t think he’s alone.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33</a:t>
            </a:fld>
            <a:endParaRPr lang="en-US"/>
          </a:p>
        </p:txBody>
      </p:sp>
    </p:spTree>
    <p:extLst>
      <p:ext uri="{BB962C8B-B14F-4D97-AF65-F5344CB8AC3E}">
        <p14:creationId xmlns:p14="http://schemas.microsoft.com/office/powerpoint/2010/main" val="23889736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Command Configuration tab, notice on the right there are three buttons, Add, Edit, and Delete. </a:t>
            </a:r>
            <a:endParaRPr lang="en-US" dirty="0" smtClean="0"/>
          </a:p>
          <a:p>
            <a:endParaRPr lang="en-US" dirty="0"/>
          </a:p>
          <a:p>
            <a:r>
              <a:rPr lang="en-US" dirty="0" smtClean="0"/>
              <a:t>You can add multiple configurations here</a:t>
            </a:r>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34</a:t>
            </a:fld>
            <a:endParaRPr lang="en-US"/>
          </a:p>
        </p:txBody>
      </p:sp>
    </p:spTree>
    <p:extLst>
      <p:ext uri="{BB962C8B-B14F-4D97-AF65-F5344CB8AC3E}">
        <p14:creationId xmlns:p14="http://schemas.microsoft.com/office/powerpoint/2010/main" val="1888006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a:t>
            </a:r>
            <a:r>
              <a:rPr lang="en-US" dirty="0"/>
              <a:t>one can have a different set of licenses assigned.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35</a:t>
            </a:fld>
            <a:endParaRPr lang="en-US"/>
          </a:p>
        </p:txBody>
      </p:sp>
    </p:spTree>
    <p:extLst>
      <p:ext uri="{BB962C8B-B14F-4D97-AF65-F5344CB8AC3E}">
        <p14:creationId xmlns:p14="http://schemas.microsoft.com/office/powerpoint/2010/main" val="28059673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think it’s important to understand what’s going on under the hood when you create a command configuration.</a:t>
            </a:r>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36</a:t>
            </a:fld>
            <a:endParaRPr lang="en-US"/>
          </a:p>
        </p:txBody>
      </p:sp>
    </p:spTree>
    <p:extLst>
      <p:ext uri="{BB962C8B-B14F-4D97-AF65-F5344CB8AC3E}">
        <p14:creationId xmlns:p14="http://schemas.microsoft.com/office/powerpoint/2010/main" val="40800015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Down </a:t>
            </a:r>
            <a:r>
              <a:rPr lang="en-US" dirty="0"/>
              <a:t>in the load point for </a:t>
            </a:r>
            <a:r>
              <a:rPr lang="en-US" dirty="0" err="1"/>
              <a:t>Creo</a:t>
            </a:r>
            <a:r>
              <a:rPr lang="en-US" dirty="0"/>
              <a:t>, in the Parametric/bin folder </a:t>
            </a:r>
            <a:r>
              <a:rPr lang="en-US" dirty="0" smtClean="0"/>
              <a:t>a </a:t>
            </a:r>
            <a:r>
              <a:rPr lang="en-US" dirty="0"/>
              <a:t>.bat and a .</a:t>
            </a:r>
            <a:r>
              <a:rPr lang="en-US" dirty="0" err="1"/>
              <a:t>psf</a:t>
            </a:r>
            <a:r>
              <a:rPr lang="en-US" dirty="0"/>
              <a:t> </a:t>
            </a:r>
            <a:r>
              <a:rPr lang="en-US" dirty="0" smtClean="0"/>
              <a:t>file</a:t>
            </a:r>
            <a:r>
              <a:rPr lang="en-US" baseline="0" dirty="0" smtClean="0"/>
              <a:t> is created for</a:t>
            </a:r>
            <a:r>
              <a:rPr lang="en-US" dirty="0" smtClean="0"/>
              <a:t> </a:t>
            </a:r>
            <a:r>
              <a:rPr lang="en-US" dirty="0"/>
              <a:t>each configuration you make. </a:t>
            </a:r>
          </a:p>
        </p:txBody>
      </p:sp>
      <p:sp>
        <p:nvSpPr>
          <p:cNvPr id="4" name="Slide Number Placeholder 3"/>
          <p:cNvSpPr>
            <a:spLocks noGrp="1"/>
          </p:cNvSpPr>
          <p:nvPr>
            <p:ph type="sldNum" sz="quarter" idx="10"/>
          </p:nvPr>
        </p:nvSpPr>
        <p:spPr/>
        <p:txBody>
          <a:bodyPr/>
          <a:lstStyle/>
          <a:p>
            <a:fld id="{AA4844F2-82D7-490B-A8CD-E87EB4B78A90}" type="slidenum">
              <a:rPr lang="en-US" smtClean="0"/>
              <a:t>37</a:t>
            </a:fld>
            <a:endParaRPr lang="en-US"/>
          </a:p>
        </p:txBody>
      </p:sp>
    </p:spTree>
    <p:extLst>
      <p:ext uri="{BB962C8B-B14F-4D97-AF65-F5344CB8AC3E}">
        <p14:creationId xmlns:p14="http://schemas.microsoft.com/office/powerpoint/2010/main" val="40800015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t>
            </a:r>
            <a:r>
              <a:rPr lang="en-US" dirty="0"/>
              <a:t>a user starts the software, </a:t>
            </a:r>
            <a:r>
              <a:rPr lang="en-US" dirty="0" err="1"/>
              <a:t>Creo</a:t>
            </a:r>
            <a:r>
              <a:rPr lang="en-US" dirty="0"/>
              <a:t> sees the multiple configurations and presents </a:t>
            </a:r>
            <a:r>
              <a:rPr lang="en-US" dirty="0" smtClean="0"/>
              <a:t>the</a:t>
            </a:r>
            <a:r>
              <a:rPr lang="en-US" baseline="0" dirty="0" smtClean="0"/>
              <a:t> user</a:t>
            </a:r>
            <a:r>
              <a:rPr lang="en-US" dirty="0" smtClean="0"/>
              <a:t> </a:t>
            </a:r>
            <a:r>
              <a:rPr lang="en-US" dirty="0"/>
              <a:t>with a menu </a:t>
            </a:r>
            <a:r>
              <a:rPr lang="en-US" dirty="0" smtClean="0"/>
              <a:t>of choices.</a:t>
            </a:r>
          </a:p>
          <a:p>
            <a:endParaRPr lang="en-US" dirty="0" smtClean="0"/>
          </a:p>
          <a:p>
            <a:r>
              <a:rPr lang="en-US" dirty="0" smtClean="0"/>
              <a:t>The names </a:t>
            </a:r>
            <a:r>
              <a:rPr lang="en-US" baseline="0" dirty="0" smtClean="0"/>
              <a:t>come from the Command Description</a:t>
            </a:r>
          </a:p>
          <a:p>
            <a:endParaRPr lang="en-US" baseline="0" dirty="0" smtClean="0"/>
          </a:p>
          <a:p>
            <a:r>
              <a:rPr lang="en-US" dirty="0" smtClean="0"/>
              <a:t>The default configuration should be first one in the list. </a:t>
            </a:r>
          </a:p>
          <a:p>
            <a:endParaRPr lang="en-US" dirty="0" smtClean="0"/>
          </a:p>
          <a:p>
            <a:r>
              <a:rPr lang="en-US" dirty="0" smtClean="0"/>
              <a:t>With the advent of </a:t>
            </a:r>
            <a:r>
              <a:rPr lang="en-US" dirty="0" err="1" smtClean="0"/>
              <a:t>Creo</a:t>
            </a:r>
            <a:r>
              <a:rPr lang="en-US" dirty="0" smtClean="0"/>
              <a:t>, PTC changed how this list was ordered. </a:t>
            </a:r>
            <a:endParaRPr lang="en-US" dirty="0"/>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38</a:t>
            </a:fld>
            <a:endParaRPr lang="en-US"/>
          </a:p>
        </p:txBody>
      </p:sp>
    </p:spTree>
    <p:extLst>
      <p:ext uri="{BB962C8B-B14F-4D97-AF65-F5344CB8AC3E}">
        <p14:creationId xmlns:p14="http://schemas.microsoft.com/office/powerpoint/2010/main" val="40800015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was based on the reverse order of creation of the commands. Which was pretty inconvenient. </a:t>
            </a:r>
          </a:p>
          <a:p>
            <a:r>
              <a:rPr lang="en-US" dirty="0" smtClean="0"/>
              <a:t>If you wanted to change one configuration you had to change them all and do it in</a:t>
            </a:r>
            <a:r>
              <a:rPr lang="en-US" baseline="0" dirty="0" smtClean="0"/>
              <a:t> a specific order. </a:t>
            </a:r>
            <a:endParaRPr lang="en-US" dirty="0" smtClean="0"/>
          </a:p>
          <a:p>
            <a:endParaRPr lang="en-US" dirty="0"/>
          </a:p>
          <a:p>
            <a:r>
              <a:rPr lang="en-US" dirty="0" smtClean="0"/>
              <a:t> </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39</a:t>
            </a:fld>
            <a:endParaRPr lang="en-US"/>
          </a:p>
        </p:txBody>
      </p:sp>
    </p:spTree>
    <p:extLst>
      <p:ext uri="{BB962C8B-B14F-4D97-AF65-F5344CB8AC3E}">
        <p14:creationId xmlns:p14="http://schemas.microsoft.com/office/powerpoint/2010/main" val="3181944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t>
            </a:r>
            <a:r>
              <a:rPr lang="en-US" dirty="0" smtClean="0"/>
              <a:t>three </a:t>
            </a:r>
            <a:r>
              <a:rPr lang="en-US" dirty="0"/>
              <a:t>basic </a:t>
            </a:r>
            <a:r>
              <a:rPr lang="en-US" dirty="0" smtClean="0"/>
              <a:t>ways to save money.</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First </a:t>
            </a:r>
            <a:r>
              <a:rPr lang="en-US" baseline="0" dirty="0" smtClean="0"/>
              <a:t>make sure the licenses you have purchased are available when people need them.</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A4844F2-82D7-490B-A8CD-E87EB4B78A90}" type="slidenum">
              <a:rPr lang="en-US" smtClean="0"/>
              <a:t>4</a:t>
            </a:fld>
            <a:endParaRPr lang="en-US"/>
          </a:p>
        </p:txBody>
      </p:sp>
    </p:spTree>
    <p:extLst>
      <p:ext uri="{BB962C8B-B14F-4D97-AF65-F5344CB8AC3E}">
        <p14:creationId xmlns:p14="http://schemas.microsoft.com/office/powerpoint/2010/main" val="20794622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in</a:t>
            </a:r>
            <a:r>
              <a:rPr lang="en-US" baseline="0" dirty="0" smtClean="0"/>
              <a:t> </a:t>
            </a:r>
            <a:r>
              <a:rPr lang="en-US" dirty="0" smtClean="0"/>
              <a:t>m100 &amp; 110,</a:t>
            </a:r>
            <a:r>
              <a:rPr lang="en-US" baseline="0" dirty="0" smtClean="0"/>
              <a:t> </a:t>
            </a:r>
            <a:r>
              <a:rPr lang="en-US" dirty="0" smtClean="0"/>
              <a:t>the order is now back to the old </a:t>
            </a:r>
            <a:r>
              <a:rPr lang="en-US" dirty="0" err="1" smtClean="0"/>
              <a:t>ProE</a:t>
            </a:r>
            <a:r>
              <a:rPr lang="en-US" dirty="0" smtClean="0"/>
              <a:t> default, </a:t>
            </a:r>
          </a:p>
          <a:p>
            <a:r>
              <a:rPr lang="en-US" dirty="0" smtClean="0"/>
              <a:t>it’s based on the configuration name.</a:t>
            </a:r>
          </a:p>
          <a:p>
            <a:endParaRPr lang="en-US" dirty="0"/>
          </a:p>
          <a:p>
            <a:r>
              <a:rPr lang="en-US" dirty="0" smtClean="0"/>
              <a:t> </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40</a:t>
            </a:fld>
            <a:endParaRPr lang="en-US"/>
          </a:p>
        </p:txBody>
      </p:sp>
    </p:spTree>
    <p:extLst>
      <p:ext uri="{BB962C8B-B14F-4D97-AF65-F5344CB8AC3E}">
        <p14:creationId xmlns:p14="http://schemas.microsoft.com/office/powerpoint/2010/main" val="31819448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a:t>beauty of </a:t>
            </a:r>
            <a:r>
              <a:rPr lang="en-US" dirty="0" smtClean="0"/>
              <a:t>using</a:t>
            </a:r>
            <a:r>
              <a:rPr lang="en-US" baseline="0" dirty="0" smtClean="0"/>
              <a:t> multiple configurations</a:t>
            </a:r>
            <a:r>
              <a:rPr lang="en-US" dirty="0" smtClean="0"/>
              <a:t> </a:t>
            </a:r>
            <a:r>
              <a:rPr lang="en-US" dirty="0"/>
              <a:t>is you can buy one copy of an expensive rarely used license, and let anyone in your company use it. </a:t>
            </a:r>
            <a:endParaRPr lang="en-US" dirty="0" smtClean="0"/>
          </a:p>
          <a:p>
            <a:endParaRPr lang="en-US" dirty="0" smtClean="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41</a:t>
            </a:fld>
            <a:endParaRPr lang="en-US"/>
          </a:p>
        </p:txBody>
      </p:sp>
    </p:spTree>
    <p:extLst>
      <p:ext uri="{BB962C8B-B14F-4D97-AF65-F5344CB8AC3E}">
        <p14:creationId xmlns:p14="http://schemas.microsoft.com/office/powerpoint/2010/main" val="27185530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 all machines get the same install. </a:t>
            </a:r>
          </a:p>
          <a:p>
            <a:endParaRPr lang="en-US" dirty="0" smtClean="0"/>
          </a:p>
          <a:p>
            <a:r>
              <a:rPr lang="en-US" dirty="0" smtClean="0"/>
              <a:t>One</a:t>
            </a:r>
            <a:r>
              <a:rPr lang="en-US" baseline="0" dirty="0" smtClean="0"/>
              <a:t> added benefit is </a:t>
            </a:r>
            <a:r>
              <a:rPr lang="en-US" dirty="0" smtClean="0"/>
              <a:t>every the user starts </a:t>
            </a:r>
            <a:r>
              <a:rPr lang="en-US" dirty="0" err="1" smtClean="0"/>
              <a:t>Creo</a:t>
            </a:r>
            <a:r>
              <a:rPr lang="en-US" dirty="0" smtClean="0"/>
              <a:t>, they get a reminder of the licenses available.</a:t>
            </a:r>
          </a:p>
          <a:p>
            <a:endParaRPr lang="en-US" dirty="0" smtClean="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42</a:t>
            </a:fld>
            <a:endParaRPr lang="en-US"/>
          </a:p>
        </p:txBody>
      </p:sp>
    </p:spTree>
    <p:extLst>
      <p:ext uri="{BB962C8B-B14F-4D97-AF65-F5344CB8AC3E}">
        <p14:creationId xmlns:p14="http://schemas.microsoft.com/office/powerpoint/2010/main" val="27185530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a:t>
            </a:r>
            <a:r>
              <a:rPr lang="en-US" dirty="0"/>
              <a:t>users are not </a:t>
            </a:r>
            <a:r>
              <a:rPr lang="en-US" dirty="0" smtClean="0"/>
              <a:t>used to </a:t>
            </a:r>
            <a:r>
              <a:rPr lang="en-US" dirty="0"/>
              <a:t>picking the license they want </a:t>
            </a:r>
            <a:r>
              <a:rPr lang="en-US" dirty="0" smtClean="0"/>
              <a:t>when they start </a:t>
            </a:r>
            <a:r>
              <a:rPr lang="en-US" dirty="0" err="1" smtClean="0"/>
              <a:t>Creo</a:t>
            </a:r>
            <a:r>
              <a:rPr lang="en-US" dirty="0" smtClean="0"/>
              <a:t>.</a:t>
            </a:r>
            <a:endParaRPr lang="en-US" dirty="0"/>
          </a:p>
          <a:p>
            <a:r>
              <a:rPr lang="en-US" dirty="0"/>
              <a:t> </a:t>
            </a:r>
          </a:p>
          <a:p>
            <a:r>
              <a:rPr lang="en-US" dirty="0"/>
              <a:t>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43</a:t>
            </a:fld>
            <a:endParaRPr lang="en-US"/>
          </a:p>
        </p:txBody>
      </p:sp>
    </p:spTree>
    <p:extLst>
      <p:ext uri="{BB962C8B-B14F-4D97-AF65-F5344CB8AC3E}">
        <p14:creationId xmlns:p14="http://schemas.microsoft.com/office/powerpoint/2010/main" val="271855300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 if </a:t>
            </a:r>
            <a:r>
              <a:rPr lang="en-US" dirty="0"/>
              <a:t>you want </a:t>
            </a:r>
            <a:r>
              <a:rPr lang="en-US" dirty="0" smtClean="0"/>
              <a:t>an </a:t>
            </a:r>
            <a:r>
              <a:rPr lang="en-US" dirty="0"/>
              <a:t>option that your current session of </a:t>
            </a:r>
            <a:r>
              <a:rPr lang="en-US" dirty="0" err="1"/>
              <a:t>Creo</a:t>
            </a:r>
            <a:r>
              <a:rPr lang="en-US" dirty="0"/>
              <a:t> doesn’t have, you have to exit </a:t>
            </a:r>
            <a:r>
              <a:rPr lang="en-US" dirty="0" err="1"/>
              <a:t>Creo</a:t>
            </a:r>
            <a:r>
              <a:rPr lang="en-US" dirty="0"/>
              <a:t> and </a:t>
            </a:r>
            <a:r>
              <a:rPr lang="en-US" dirty="0" smtClean="0"/>
              <a:t>start again to </a:t>
            </a:r>
            <a:r>
              <a:rPr lang="en-US" dirty="0"/>
              <a:t>pick the license </a:t>
            </a:r>
            <a:r>
              <a:rPr lang="en-US" dirty="0" smtClean="0"/>
              <a:t>you </a:t>
            </a:r>
            <a:r>
              <a:rPr lang="en-US" dirty="0"/>
              <a:t>want.</a:t>
            </a:r>
          </a:p>
          <a:p>
            <a:r>
              <a:rPr lang="en-US" dirty="0"/>
              <a:t>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44</a:t>
            </a:fld>
            <a:endParaRPr lang="en-US"/>
          </a:p>
        </p:txBody>
      </p:sp>
    </p:spTree>
    <p:extLst>
      <p:ext uri="{BB962C8B-B14F-4D97-AF65-F5344CB8AC3E}">
        <p14:creationId xmlns:p14="http://schemas.microsoft.com/office/powerpoint/2010/main" val="27185530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with the downsides, this </a:t>
            </a:r>
            <a:r>
              <a:rPr lang="en-US" dirty="0"/>
              <a:t>is far better than going to a users computer and customizing their installation to give them access to </a:t>
            </a:r>
            <a:r>
              <a:rPr lang="en-US" dirty="0" smtClean="0"/>
              <a:t>some</a:t>
            </a:r>
            <a:r>
              <a:rPr lang="en-US" baseline="0" dirty="0" smtClean="0"/>
              <a:t> option</a:t>
            </a:r>
            <a:r>
              <a:rPr lang="en-US" dirty="0" smtClean="0"/>
              <a:t>. </a:t>
            </a:r>
          </a:p>
          <a:p>
            <a:endParaRPr lang="en-US" dirty="0"/>
          </a:p>
          <a:p>
            <a:r>
              <a:rPr lang="en-US" dirty="0"/>
              <a:t>If you do that, then you are going to have multiple computers </a:t>
            </a:r>
            <a:r>
              <a:rPr lang="en-US" dirty="0" smtClean="0"/>
              <a:t>with </a:t>
            </a:r>
            <a:r>
              <a:rPr lang="en-US" dirty="0"/>
              <a:t>different configurations. </a:t>
            </a:r>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45</a:t>
            </a:fld>
            <a:endParaRPr lang="en-US"/>
          </a:p>
        </p:txBody>
      </p:sp>
    </p:spTree>
    <p:extLst>
      <p:ext uri="{BB962C8B-B14F-4D97-AF65-F5344CB8AC3E}">
        <p14:creationId xmlns:p14="http://schemas.microsoft.com/office/powerpoint/2010/main" val="17691918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you have </a:t>
            </a:r>
            <a:r>
              <a:rPr lang="en-US" dirty="0"/>
              <a:t>to keep track that </a:t>
            </a:r>
            <a:r>
              <a:rPr lang="en-US" dirty="0" err="1"/>
              <a:t>Barny</a:t>
            </a:r>
            <a:r>
              <a:rPr lang="en-US" dirty="0"/>
              <a:t> has Expert Framework, and Fred has Manikin. </a:t>
            </a:r>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46</a:t>
            </a:fld>
            <a:endParaRPr lang="en-US"/>
          </a:p>
        </p:txBody>
      </p:sp>
    </p:spTree>
    <p:extLst>
      <p:ext uri="{BB962C8B-B14F-4D97-AF65-F5344CB8AC3E}">
        <p14:creationId xmlns:p14="http://schemas.microsoft.com/office/powerpoint/2010/main" val="17691918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a:t>
            </a:r>
            <a:r>
              <a:rPr lang="en-US" dirty="0"/>
              <a:t>now suppose you want to remove </a:t>
            </a:r>
            <a:r>
              <a:rPr lang="en-US" dirty="0" smtClean="0"/>
              <a:t>Framework </a:t>
            </a:r>
            <a:r>
              <a:rPr lang="en-US" dirty="0"/>
              <a:t>from </a:t>
            </a:r>
            <a:r>
              <a:rPr lang="en-US" dirty="0" smtClean="0"/>
              <a:t>Barney </a:t>
            </a:r>
            <a:r>
              <a:rPr lang="en-US" dirty="0"/>
              <a:t>and give it to </a:t>
            </a:r>
            <a:r>
              <a:rPr lang="en-US" dirty="0" smtClean="0"/>
              <a:t>Wilma. </a:t>
            </a:r>
          </a:p>
          <a:p>
            <a:endParaRPr lang="en-US" dirty="0"/>
          </a:p>
          <a:p>
            <a:r>
              <a:rPr lang="en-US" dirty="0" smtClean="0"/>
              <a:t>You </a:t>
            </a:r>
            <a:r>
              <a:rPr lang="en-US" dirty="0"/>
              <a:t>now have to reconfigure </a:t>
            </a:r>
            <a:r>
              <a:rPr lang="en-US" dirty="0" err="1"/>
              <a:t>Creo</a:t>
            </a:r>
            <a:r>
              <a:rPr lang="en-US" dirty="0"/>
              <a:t> on both machines. </a:t>
            </a:r>
          </a:p>
          <a:p>
            <a:endParaRPr lang="en-US" dirty="0" smtClean="0"/>
          </a:p>
          <a:p>
            <a:r>
              <a:rPr lang="en-US" dirty="0" smtClean="0"/>
              <a:t>That’s </a:t>
            </a:r>
            <a:r>
              <a:rPr lang="en-US" dirty="0"/>
              <a:t>license </a:t>
            </a:r>
            <a:r>
              <a:rPr lang="en-US" dirty="0" smtClean="0"/>
              <a:t>mismanagement. It’s a time</a:t>
            </a:r>
            <a:r>
              <a:rPr lang="en-US" baseline="0" dirty="0" smtClean="0"/>
              <a:t> bandit, keeping you</a:t>
            </a:r>
            <a:r>
              <a:rPr lang="en-US" dirty="0" smtClean="0"/>
              <a:t> </a:t>
            </a:r>
            <a:r>
              <a:rPr lang="en-US" dirty="0"/>
              <a:t>from other useful things you could be doing. I don’t want that job!</a:t>
            </a:r>
          </a:p>
          <a:p>
            <a:r>
              <a:rPr lang="en-US" dirty="0"/>
              <a:t> </a:t>
            </a:r>
          </a:p>
          <a:p>
            <a:r>
              <a:rPr lang="en-US" dirty="0"/>
              <a:t>Now of course, some of you may be thinking, but I want to limit some options to an individual or group. You don’t want a person doing drafting, grabbing one of my few Complete Machining </a:t>
            </a:r>
            <a:r>
              <a:rPr lang="en-US" dirty="0" smtClean="0"/>
              <a:t>Option.</a:t>
            </a:r>
            <a:endParaRPr lang="en-US" dirty="0"/>
          </a:p>
          <a:p>
            <a:r>
              <a:rPr lang="en-US" dirty="0"/>
              <a:t> </a:t>
            </a:r>
          </a:p>
          <a:p>
            <a:r>
              <a:rPr lang="en-US" dirty="0"/>
              <a:t>That’s where my second point come </a:t>
            </a:r>
            <a:r>
              <a:rPr lang="en-US" dirty="0" smtClean="0"/>
              <a:t>in. </a:t>
            </a:r>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47</a:t>
            </a:fld>
            <a:endParaRPr lang="en-US"/>
          </a:p>
        </p:txBody>
      </p:sp>
    </p:spTree>
    <p:extLst>
      <p:ext uri="{BB962C8B-B14F-4D97-AF65-F5344CB8AC3E}">
        <p14:creationId xmlns:p14="http://schemas.microsoft.com/office/powerpoint/2010/main" val="176919180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Reserving Licenses</a:t>
            </a:r>
          </a:p>
          <a:p>
            <a:endParaRPr lang="en-US" dirty="0" smtClean="0"/>
          </a:p>
          <a:p>
            <a:r>
              <a:rPr lang="en-US" dirty="0" smtClean="0"/>
              <a:t>Making </a:t>
            </a:r>
            <a:r>
              <a:rPr lang="en-US" dirty="0"/>
              <a:t>sure the correct individuals can access the licenses they </a:t>
            </a:r>
            <a:r>
              <a:rPr lang="en-US" dirty="0" smtClean="0"/>
              <a:t>need, is </a:t>
            </a:r>
            <a:r>
              <a:rPr lang="en-US" dirty="0"/>
              <a:t>done with the PTC options file. </a:t>
            </a:r>
          </a:p>
          <a:p>
            <a:r>
              <a:rPr lang="en-US" dirty="0"/>
              <a:t> </a:t>
            </a:r>
          </a:p>
          <a:p>
            <a:r>
              <a:rPr lang="en-US" dirty="0" smtClean="0"/>
              <a:t>The best way </a:t>
            </a:r>
            <a:r>
              <a:rPr lang="en-US" dirty="0"/>
              <a:t>to make sure certain people can get the licenses they </a:t>
            </a:r>
            <a:r>
              <a:rPr lang="en-US" dirty="0" smtClean="0"/>
              <a:t>need, </a:t>
            </a:r>
            <a:r>
              <a:rPr lang="en-US" dirty="0"/>
              <a:t>is to </a:t>
            </a:r>
            <a:r>
              <a:rPr lang="en-US" dirty="0" smtClean="0"/>
              <a:t>“reserve” </a:t>
            </a:r>
            <a:r>
              <a:rPr lang="en-US" dirty="0"/>
              <a:t>licenses for </a:t>
            </a:r>
            <a:r>
              <a:rPr lang="en-US" dirty="0" smtClean="0"/>
              <a:t>them. </a:t>
            </a:r>
            <a:endParaRPr lang="en-US" dirty="0"/>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48</a:t>
            </a:fld>
            <a:endParaRPr lang="en-US"/>
          </a:p>
        </p:txBody>
      </p:sp>
    </p:spTree>
    <p:extLst>
      <p:ext uri="{BB962C8B-B14F-4D97-AF65-F5344CB8AC3E}">
        <p14:creationId xmlns:p14="http://schemas.microsoft.com/office/powerpoint/2010/main" val="32622867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a:t>
            </a:r>
            <a:r>
              <a:rPr lang="en-US" dirty="0"/>
              <a:t>before we can </a:t>
            </a:r>
            <a:r>
              <a:rPr lang="en-US" dirty="0" smtClean="0"/>
              <a:t>reserve </a:t>
            </a:r>
            <a:r>
              <a:rPr lang="en-US" dirty="0"/>
              <a:t>licenses, we need to </a:t>
            </a:r>
            <a:r>
              <a:rPr lang="en-US" dirty="0" smtClean="0"/>
              <a:t>know </a:t>
            </a:r>
            <a:r>
              <a:rPr lang="en-US" dirty="0"/>
              <a:t>what to reserve, and the version of that item. </a:t>
            </a:r>
          </a:p>
          <a:p>
            <a:r>
              <a:rPr lang="en-US" dirty="0"/>
              <a:t> </a:t>
            </a:r>
          </a:p>
          <a:p>
            <a:r>
              <a:rPr lang="en-US" dirty="0"/>
              <a:t>So if we look at the feature information in your </a:t>
            </a:r>
            <a:r>
              <a:rPr lang="en-US" dirty="0" smtClean="0"/>
              <a:t>license file you’ll see this</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49</a:t>
            </a:fld>
            <a:endParaRPr lang="en-US"/>
          </a:p>
        </p:txBody>
      </p:sp>
    </p:spTree>
    <p:extLst>
      <p:ext uri="{BB962C8B-B14F-4D97-AF65-F5344CB8AC3E}">
        <p14:creationId xmlns:p14="http://schemas.microsoft.com/office/powerpoint/2010/main" val="3262286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a:t>
            </a:r>
            <a:r>
              <a:rPr lang="en-US" baseline="0" dirty="0" smtClean="0"/>
              <a:t> </a:t>
            </a:r>
            <a:r>
              <a:rPr lang="en-US" dirty="0" smtClean="0"/>
              <a:t>is</a:t>
            </a:r>
            <a:r>
              <a:rPr lang="en-US" baseline="0" dirty="0" smtClean="0"/>
              <a:t> to</a:t>
            </a:r>
            <a:r>
              <a:rPr lang="en-US" dirty="0" smtClean="0"/>
              <a:t> manage what license are available to specific individuals.</a:t>
            </a:r>
            <a:r>
              <a:rPr lang="en-US" baseline="0" dirty="0" smtClean="0"/>
              <a:t> </a:t>
            </a:r>
          </a:p>
          <a:p>
            <a:endParaRPr lang="en-US" baseline="0" dirty="0" smtClean="0"/>
          </a:p>
        </p:txBody>
      </p:sp>
      <p:sp>
        <p:nvSpPr>
          <p:cNvPr id="4" name="Slide Number Placeholder 3"/>
          <p:cNvSpPr>
            <a:spLocks noGrp="1"/>
          </p:cNvSpPr>
          <p:nvPr>
            <p:ph type="sldNum" sz="quarter" idx="10"/>
          </p:nvPr>
        </p:nvSpPr>
        <p:spPr/>
        <p:txBody>
          <a:bodyPr/>
          <a:lstStyle/>
          <a:p>
            <a:fld id="{AA4844F2-82D7-490B-A8CD-E87EB4B78A90}" type="slidenum">
              <a:rPr lang="en-US" smtClean="0"/>
              <a:t>5</a:t>
            </a:fld>
            <a:endParaRPr lang="en-US"/>
          </a:p>
        </p:txBody>
      </p:sp>
    </p:spTree>
    <p:extLst>
      <p:ext uri="{BB962C8B-B14F-4D97-AF65-F5344CB8AC3E}">
        <p14:creationId xmlns:p14="http://schemas.microsoft.com/office/powerpoint/2010/main" val="20794622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a:t>
            </a:r>
            <a:r>
              <a:rPr lang="en-US" dirty="0"/>
              <a:t>will find the name of the feature </a:t>
            </a:r>
            <a:r>
              <a:rPr lang="en-US" dirty="0" smtClean="0"/>
              <a:t>here</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50</a:t>
            </a:fld>
            <a:endParaRPr lang="en-US"/>
          </a:p>
        </p:txBody>
      </p:sp>
    </p:spTree>
    <p:extLst>
      <p:ext uri="{BB962C8B-B14F-4D97-AF65-F5344CB8AC3E}">
        <p14:creationId xmlns:p14="http://schemas.microsoft.com/office/powerpoint/2010/main" val="32622867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t>
            </a:r>
            <a:r>
              <a:rPr lang="en-US" dirty="0"/>
              <a:t>the version of the feature is here.</a:t>
            </a:r>
          </a:p>
          <a:p>
            <a:endParaRPr lang="en-US" dirty="0" smtClean="0"/>
          </a:p>
        </p:txBody>
      </p:sp>
      <p:sp>
        <p:nvSpPr>
          <p:cNvPr id="4" name="Slide Number Placeholder 3"/>
          <p:cNvSpPr>
            <a:spLocks noGrp="1"/>
          </p:cNvSpPr>
          <p:nvPr>
            <p:ph type="sldNum" sz="quarter" idx="10"/>
          </p:nvPr>
        </p:nvSpPr>
        <p:spPr/>
        <p:txBody>
          <a:bodyPr/>
          <a:lstStyle/>
          <a:p>
            <a:fld id="{AA4844F2-82D7-490B-A8CD-E87EB4B78A90}" type="slidenum">
              <a:rPr lang="en-US" smtClean="0"/>
              <a:t>51</a:t>
            </a:fld>
            <a:endParaRPr lang="en-US"/>
          </a:p>
        </p:txBody>
      </p:sp>
    </p:spTree>
    <p:extLst>
      <p:ext uri="{BB962C8B-B14F-4D97-AF65-F5344CB8AC3E}">
        <p14:creationId xmlns:p14="http://schemas.microsoft.com/office/powerpoint/2010/main" val="32622867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a:t>
            </a:r>
            <a:r>
              <a:rPr lang="en-US" dirty="0"/>
              <a:t>a warning, the version changes with each release of the software. So </a:t>
            </a:r>
            <a:r>
              <a:rPr lang="en-US" dirty="0" smtClean="0"/>
              <a:t>when</a:t>
            </a:r>
            <a:r>
              <a:rPr lang="en-US" baseline="0" dirty="0" smtClean="0"/>
              <a:t> you</a:t>
            </a:r>
            <a:r>
              <a:rPr lang="en-US" dirty="0" smtClean="0"/>
              <a:t> move </a:t>
            </a:r>
            <a:r>
              <a:rPr lang="en-US" dirty="0"/>
              <a:t>from </a:t>
            </a:r>
            <a:r>
              <a:rPr lang="en-US" dirty="0" err="1"/>
              <a:t>Creo</a:t>
            </a:r>
            <a:r>
              <a:rPr lang="en-US" dirty="0"/>
              <a:t> 2 to </a:t>
            </a:r>
            <a:r>
              <a:rPr lang="en-US" dirty="0" err="1"/>
              <a:t>Creo</a:t>
            </a:r>
            <a:r>
              <a:rPr lang="en-US" dirty="0"/>
              <a:t> 3, this version is going to change. </a:t>
            </a:r>
            <a:endParaRPr lang="en-US" dirty="0" smtClean="0"/>
          </a:p>
          <a:p>
            <a:r>
              <a:rPr lang="en-US" dirty="0" smtClean="0"/>
              <a:t>Likewise </a:t>
            </a:r>
            <a:r>
              <a:rPr lang="en-US" dirty="0"/>
              <a:t>if </a:t>
            </a:r>
            <a:r>
              <a:rPr lang="en-US" dirty="0" smtClean="0"/>
              <a:t>move </a:t>
            </a:r>
            <a:r>
              <a:rPr lang="en-US" dirty="0"/>
              <a:t>up from Advanced SE to Flex 3C, the feature name will change also.</a:t>
            </a:r>
          </a:p>
        </p:txBody>
      </p:sp>
      <p:sp>
        <p:nvSpPr>
          <p:cNvPr id="4" name="Slide Number Placeholder 3"/>
          <p:cNvSpPr>
            <a:spLocks noGrp="1"/>
          </p:cNvSpPr>
          <p:nvPr>
            <p:ph type="sldNum" sz="quarter" idx="10"/>
          </p:nvPr>
        </p:nvSpPr>
        <p:spPr/>
        <p:txBody>
          <a:bodyPr/>
          <a:lstStyle/>
          <a:p>
            <a:fld id="{AA4844F2-82D7-490B-A8CD-E87EB4B78A90}" type="slidenum">
              <a:rPr lang="en-US" smtClean="0"/>
              <a:t>52</a:t>
            </a:fld>
            <a:endParaRPr lang="en-US"/>
          </a:p>
        </p:txBody>
      </p:sp>
    </p:spTree>
    <p:extLst>
      <p:ext uri="{BB962C8B-B14F-4D97-AF65-F5344CB8AC3E}">
        <p14:creationId xmlns:p14="http://schemas.microsoft.com/office/powerpoint/2010/main" val="326228673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 know what it is you want to reserve, we need to know who to reserve it for. </a:t>
            </a:r>
          </a:p>
          <a:p>
            <a:r>
              <a:rPr lang="en-US" dirty="0"/>
              <a:t>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you need are the Active Directory usernames. </a:t>
            </a:r>
          </a:p>
          <a:p>
            <a:endParaRPr lang="en-US" dirty="0"/>
          </a:p>
          <a:p>
            <a:r>
              <a:rPr lang="en-US" dirty="0"/>
              <a:t>Even if it's only one individual, I think it's always best to create a group for them. </a:t>
            </a:r>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53</a:t>
            </a:fld>
            <a:endParaRPr lang="en-US"/>
          </a:p>
        </p:txBody>
      </p:sp>
    </p:spTree>
    <p:extLst>
      <p:ext uri="{BB962C8B-B14F-4D97-AF65-F5344CB8AC3E}">
        <p14:creationId xmlns:p14="http://schemas.microsoft.com/office/powerpoint/2010/main" val="134770595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a:t>
            </a:r>
            <a:r>
              <a:rPr lang="en-US" dirty="0"/>
              <a:t>that you have all that information, We are ready to set up the </a:t>
            </a:r>
            <a:r>
              <a:rPr lang="en-US" dirty="0" err="1"/>
              <a:t>ptc.opt</a:t>
            </a:r>
            <a:r>
              <a:rPr lang="en-US" dirty="0"/>
              <a:t> file</a:t>
            </a:r>
          </a:p>
          <a:p>
            <a:r>
              <a:rPr lang="en-US" dirty="0"/>
              <a:t> </a:t>
            </a:r>
          </a:p>
          <a:p>
            <a:r>
              <a:rPr lang="en-US" dirty="0"/>
              <a:t>In the licensing folder you’re going to find an existing </a:t>
            </a:r>
            <a:r>
              <a:rPr lang="en-US" dirty="0" err="1"/>
              <a:t>ptc.opt</a:t>
            </a:r>
            <a:r>
              <a:rPr lang="en-US" dirty="0"/>
              <a:t> file.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54</a:t>
            </a:fld>
            <a:endParaRPr lang="en-US"/>
          </a:p>
        </p:txBody>
      </p:sp>
    </p:spTree>
    <p:extLst>
      <p:ext uri="{BB962C8B-B14F-4D97-AF65-F5344CB8AC3E}">
        <p14:creationId xmlns:p14="http://schemas.microsoft.com/office/powerpoint/2010/main" val="134770595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a:t>
            </a:r>
            <a:r>
              <a:rPr lang="en-US" dirty="0"/>
              <a:t>default it has two lines in it.</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55</a:t>
            </a:fld>
            <a:endParaRPr lang="en-US"/>
          </a:p>
        </p:txBody>
      </p:sp>
    </p:spTree>
    <p:extLst>
      <p:ext uri="{BB962C8B-B14F-4D97-AF65-F5344CB8AC3E}">
        <p14:creationId xmlns:p14="http://schemas.microsoft.com/office/powerpoint/2010/main" val="13477059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define a group you enter GROUP, </a:t>
            </a:r>
            <a:endParaRPr lang="en-US" dirty="0" smtClean="0"/>
          </a:p>
          <a:p>
            <a:endParaRPr lang="en-US" dirty="0" smtClean="0"/>
          </a:p>
          <a:p>
            <a:r>
              <a:rPr lang="en-US" dirty="0" smtClean="0"/>
              <a:t>And the </a:t>
            </a:r>
            <a:r>
              <a:rPr lang="en-US" dirty="0"/>
              <a:t>name you want to give the </a:t>
            </a:r>
            <a:r>
              <a:rPr lang="en-US" dirty="0" smtClean="0"/>
              <a:t>group. </a:t>
            </a:r>
          </a:p>
          <a:p>
            <a:endParaRPr lang="en-US" dirty="0" smtClean="0"/>
          </a:p>
          <a:p>
            <a:r>
              <a:rPr lang="en-US" dirty="0" smtClean="0"/>
              <a:t>For</a:t>
            </a:r>
            <a:r>
              <a:rPr lang="en-US" baseline="0" dirty="0" smtClean="0"/>
              <a:t> example </a:t>
            </a:r>
            <a:r>
              <a:rPr lang="en-US" baseline="0" dirty="0" err="1" smtClean="0"/>
              <a:t>fintstone</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56</a:t>
            </a:fld>
            <a:endParaRPr lang="en-US"/>
          </a:p>
        </p:txBody>
      </p:sp>
    </p:spTree>
    <p:extLst>
      <p:ext uri="{BB962C8B-B14F-4D97-AF65-F5344CB8AC3E}">
        <p14:creationId xmlns:p14="http://schemas.microsoft.com/office/powerpoint/2010/main" val="247574031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then add </a:t>
            </a:r>
            <a:r>
              <a:rPr lang="en-US" dirty="0"/>
              <a:t>the members of the group.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57</a:t>
            </a:fld>
            <a:endParaRPr lang="en-US"/>
          </a:p>
        </p:txBody>
      </p:sp>
    </p:spTree>
    <p:extLst>
      <p:ext uri="{BB962C8B-B14F-4D97-AF65-F5344CB8AC3E}">
        <p14:creationId xmlns:p14="http://schemas.microsoft.com/office/powerpoint/2010/main" val="24757403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t>
            </a:r>
            <a:r>
              <a:rPr lang="en-US" dirty="0" smtClean="0"/>
              <a:t>create </a:t>
            </a:r>
            <a:r>
              <a:rPr lang="en-US" dirty="0"/>
              <a:t>as many groups as you </a:t>
            </a:r>
            <a:r>
              <a:rPr lang="en-US" dirty="0" smtClean="0"/>
              <a:t>want.</a:t>
            </a:r>
          </a:p>
          <a:p>
            <a:endParaRPr lang="en-US" dirty="0" smtClean="0"/>
          </a:p>
          <a:p>
            <a:r>
              <a:rPr lang="en-US" dirty="0" smtClean="0"/>
              <a:t>Here’s one for the rubble’s</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58</a:t>
            </a:fld>
            <a:endParaRPr lang="en-US"/>
          </a:p>
        </p:txBody>
      </p:sp>
    </p:spTree>
    <p:extLst>
      <p:ext uri="{BB962C8B-B14F-4D97-AF65-F5344CB8AC3E}">
        <p14:creationId xmlns:p14="http://schemas.microsoft.com/office/powerpoint/2010/main" val="24757403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a:t>
            </a:r>
            <a:r>
              <a:rPr lang="en-US" dirty="0"/>
              <a:t>defining your groups, you can use the group name when </a:t>
            </a:r>
            <a:r>
              <a:rPr lang="en-US" dirty="0" err="1" smtClean="0"/>
              <a:t>reserveing</a:t>
            </a:r>
            <a:r>
              <a:rPr lang="en-US" dirty="0" smtClean="0"/>
              <a:t> </a:t>
            </a:r>
            <a:r>
              <a:rPr lang="en-US" dirty="0"/>
              <a:t>licenses. </a:t>
            </a:r>
          </a:p>
          <a:p>
            <a:r>
              <a:rPr lang="en-US" dirty="0"/>
              <a:t> </a:t>
            </a:r>
          </a:p>
          <a:p>
            <a:r>
              <a:rPr lang="en-US" dirty="0" smtClean="0"/>
              <a:t>Flintstone has 4 licenses reserved</a:t>
            </a:r>
            <a:endParaRPr lang="en-US" dirty="0"/>
          </a:p>
          <a:p>
            <a:r>
              <a:rPr lang="en-US" dirty="0" smtClean="0"/>
              <a:t>Rubble has 3 licenses</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59</a:t>
            </a:fld>
            <a:endParaRPr lang="en-US"/>
          </a:p>
        </p:txBody>
      </p:sp>
    </p:spTree>
    <p:extLst>
      <p:ext uri="{BB962C8B-B14F-4D97-AF65-F5344CB8AC3E}">
        <p14:creationId xmlns:p14="http://schemas.microsoft.com/office/powerpoint/2010/main" val="2475740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you need to</a:t>
            </a:r>
            <a:r>
              <a:rPr lang="en-US" baseline="0" dirty="0" smtClean="0"/>
              <a:t> know how many licenses are really being used.</a:t>
            </a:r>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6</a:t>
            </a:fld>
            <a:endParaRPr lang="en-US"/>
          </a:p>
        </p:txBody>
      </p:sp>
    </p:spTree>
    <p:extLst>
      <p:ext uri="{BB962C8B-B14F-4D97-AF65-F5344CB8AC3E}">
        <p14:creationId xmlns:p14="http://schemas.microsoft.com/office/powerpoint/2010/main" val="207946225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a:t>
            </a:r>
            <a:r>
              <a:rPr lang="en-US" dirty="0"/>
              <a:t>can reserve </a:t>
            </a:r>
            <a:r>
              <a:rPr lang="en-US" dirty="0" smtClean="0"/>
              <a:t>floating</a:t>
            </a:r>
            <a:r>
              <a:rPr lang="en-US" baseline="0" dirty="0" smtClean="0"/>
              <a:t> options</a:t>
            </a:r>
            <a:r>
              <a:rPr lang="en-US" dirty="0" smtClean="0"/>
              <a:t>,</a:t>
            </a:r>
            <a:r>
              <a:rPr lang="en-US" baseline="0" dirty="0" smtClean="0"/>
              <a:t> </a:t>
            </a:r>
            <a:r>
              <a:rPr lang="en-US" dirty="0" smtClean="0"/>
              <a:t>startup options, or any flavor of </a:t>
            </a:r>
            <a:r>
              <a:rPr lang="en-US" dirty="0" err="1" smtClean="0"/>
              <a:t>Creo</a:t>
            </a:r>
            <a:r>
              <a:rPr lang="en-US" dirty="0" smtClean="0"/>
              <a:t>.</a:t>
            </a:r>
          </a:p>
          <a:p>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60</a:t>
            </a:fld>
            <a:endParaRPr lang="en-US"/>
          </a:p>
        </p:txBody>
      </p:sp>
    </p:spTree>
    <p:extLst>
      <p:ext uri="{BB962C8B-B14F-4D97-AF65-F5344CB8AC3E}">
        <p14:creationId xmlns:p14="http://schemas.microsoft.com/office/powerpoint/2010/main" val="247574031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the license server has reread the license, you should see something like this in the </a:t>
            </a:r>
            <a:r>
              <a:rPr lang="en-US" dirty="0" err="1"/>
              <a:t>ptcstatus</a:t>
            </a:r>
            <a:r>
              <a:rPr lang="en-US" dirty="0"/>
              <a:t> output. </a:t>
            </a:r>
            <a:endParaRPr lang="en-US" dirty="0" smtClean="0"/>
          </a:p>
          <a:p>
            <a:endParaRPr lang="en-US" dirty="0" smtClean="0"/>
          </a:p>
          <a:p>
            <a:r>
              <a:rPr lang="en-US" dirty="0" smtClean="0"/>
              <a:t>If the license is in use you’ll see the user</a:t>
            </a:r>
            <a:r>
              <a:rPr lang="en-US" baseline="0" dirty="0" smtClean="0"/>
              <a:t>name &amp; client.</a:t>
            </a:r>
          </a:p>
          <a:p>
            <a:endParaRPr lang="en-US" baseline="0" dirty="0" smtClean="0"/>
          </a:p>
          <a:p>
            <a:r>
              <a:rPr lang="en-US" baseline="0" dirty="0" smtClean="0"/>
              <a:t>Reserved licenses will just show the group name.</a:t>
            </a:r>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61</a:t>
            </a:fld>
            <a:endParaRPr lang="en-US"/>
          </a:p>
        </p:txBody>
      </p:sp>
    </p:spTree>
    <p:extLst>
      <p:ext uri="{BB962C8B-B14F-4D97-AF65-F5344CB8AC3E}">
        <p14:creationId xmlns:p14="http://schemas.microsoft.com/office/powerpoint/2010/main" val="310096526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a:t>up caret </a:t>
            </a:r>
            <a:r>
              <a:rPr lang="en-US" dirty="0" smtClean="0"/>
              <a:t>Indicates </a:t>
            </a:r>
            <a:r>
              <a:rPr lang="en-US" dirty="0"/>
              <a:t>that the license is borrowed </a:t>
            </a:r>
            <a:r>
              <a:rPr lang="en-US" dirty="0" smtClean="0"/>
              <a:t>by </a:t>
            </a:r>
            <a:r>
              <a:rPr lang="en-US" dirty="0" err="1" smtClean="0"/>
              <a:t>fred</a:t>
            </a:r>
            <a:r>
              <a:rPr lang="en-US" baseline="0" dirty="0" smtClean="0"/>
              <a:t> </a:t>
            </a:r>
            <a:r>
              <a:rPr lang="en-US" dirty="0" smtClean="0"/>
              <a:t>on </a:t>
            </a:r>
            <a:r>
              <a:rPr lang="en-US" dirty="0"/>
              <a:t>the machine </a:t>
            </a:r>
            <a:r>
              <a:rPr lang="en-US" dirty="0" err="1" smtClean="0"/>
              <a:t>coaststarlight</a:t>
            </a:r>
            <a:endParaRPr lang="en-US" dirty="0" smtClean="0"/>
          </a:p>
          <a:p>
            <a:endParaRPr lang="en-US" dirty="0"/>
          </a:p>
          <a:p>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62</a:t>
            </a:fld>
            <a:endParaRPr lang="en-US"/>
          </a:p>
        </p:txBody>
      </p:sp>
    </p:spTree>
    <p:extLst>
      <p:ext uri="{BB962C8B-B14F-4D97-AF65-F5344CB8AC3E}">
        <p14:creationId xmlns:p14="http://schemas.microsoft.com/office/powerpoint/2010/main" val="310096526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Earlier I said that I like to change the order of how</a:t>
            </a:r>
            <a:r>
              <a:rPr lang="en-US" baseline="0" dirty="0" smtClean="0"/>
              <a:t> the licenses are read. </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63</a:t>
            </a:fld>
            <a:endParaRPr lang="en-US"/>
          </a:p>
        </p:txBody>
      </p:sp>
    </p:spTree>
    <p:extLst>
      <p:ext uri="{BB962C8B-B14F-4D97-AF65-F5344CB8AC3E}">
        <p14:creationId xmlns:p14="http://schemas.microsoft.com/office/powerpoint/2010/main" val="176434179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a:t>Flex3C’s are for our heavy users, the </a:t>
            </a:r>
            <a:r>
              <a:rPr lang="en-US" dirty="0" err="1"/>
              <a:t>AdvSE</a:t>
            </a:r>
            <a:r>
              <a:rPr lang="en-US" dirty="0"/>
              <a:t> is for our occasional users. </a:t>
            </a:r>
            <a:endParaRPr lang="en-US" dirty="0" smtClean="0"/>
          </a:p>
          <a:p>
            <a:endParaRPr lang="en-US" dirty="0" smtClean="0"/>
          </a:p>
          <a:p>
            <a:r>
              <a:rPr lang="en-US" dirty="0" smtClean="0"/>
              <a:t>I </a:t>
            </a:r>
            <a:r>
              <a:rPr lang="en-US" dirty="0"/>
              <a:t>know </a:t>
            </a:r>
            <a:r>
              <a:rPr lang="en-US" dirty="0" smtClean="0"/>
              <a:t>who </a:t>
            </a:r>
            <a:r>
              <a:rPr lang="en-US" dirty="0"/>
              <a:t>the heavy users are, and they don’t change much. </a:t>
            </a:r>
            <a:endParaRPr lang="en-US" dirty="0" smtClean="0"/>
          </a:p>
          <a:p>
            <a:endParaRPr lang="en-US" dirty="0" smtClean="0"/>
          </a:p>
          <a:p>
            <a:r>
              <a:rPr lang="en-US" dirty="0" smtClean="0"/>
              <a:t>I’m always </a:t>
            </a:r>
            <a:r>
              <a:rPr lang="en-US" dirty="0"/>
              <a:t>getting request </a:t>
            </a:r>
            <a:r>
              <a:rPr lang="en-US" dirty="0" smtClean="0"/>
              <a:t>for </a:t>
            </a:r>
            <a:r>
              <a:rPr lang="en-US" dirty="0" err="1" smtClean="0"/>
              <a:t>Creo</a:t>
            </a:r>
            <a:r>
              <a:rPr lang="en-US" baseline="0" dirty="0" smtClean="0"/>
              <a:t> </a:t>
            </a:r>
            <a:r>
              <a:rPr lang="en-US" dirty="0" smtClean="0"/>
              <a:t>from </a:t>
            </a:r>
            <a:r>
              <a:rPr lang="en-US" dirty="0"/>
              <a:t>casual </a:t>
            </a:r>
            <a:r>
              <a:rPr lang="en-US" dirty="0" smtClean="0"/>
              <a:t>users, </a:t>
            </a:r>
            <a:r>
              <a:rPr lang="en-US" dirty="0"/>
              <a:t>I don’t want to have to edit the options file every time someone new comes along.</a:t>
            </a:r>
          </a:p>
          <a:p>
            <a:r>
              <a:rPr lang="en-US" dirty="0"/>
              <a:t> </a:t>
            </a:r>
          </a:p>
          <a:p>
            <a:r>
              <a:rPr lang="en-US" dirty="0"/>
              <a:t>When </a:t>
            </a:r>
            <a:r>
              <a:rPr lang="en-US" dirty="0" smtClean="0"/>
              <a:t>a casual </a:t>
            </a:r>
            <a:r>
              <a:rPr lang="en-US" dirty="0"/>
              <a:t>users starts </a:t>
            </a:r>
            <a:r>
              <a:rPr lang="en-US" dirty="0" err="1"/>
              <a:t>Creo</a:t>
            </a:r>
            <a:r>
              <a:rPr lang="en-US" dirty="0"/>
              <a:t>, </a:t>
            </a:r>
            <a:r>
              <a:rPr lang="en-US" dirty="0" smtClean="0"/>
              <a:t>all </a:t>
            </a:r>
            <a:r>
              <a:rPr lang="en-US" dirty="0"/>
              <a:t>the Flex3C licenses are reserved, so it </a:t>
            </a:r>
            <a:r>
              <a:rPr lang="en-US" dirty="0" smtClean="0"/>
              <a:t>rolls over to </a:t>
            </a:r>
            <a:r>
              <a:rPr lang="en-US" dirty="0"/>
              <a:t>an </a:t>
            </a:r>
            <a:r>
              <a:rPr lang="en-US" dirty="0" err="1"/>
              <a:t>AdvSE</a:t>
            </a:r>
            <a:r>
              <a:rPr lang="en-US" dirty="0"/>
              <a:t> </a:t>
            </a:r>
            <a:r>
              <a:rPr lang="en-US" dirty="0" smtClean="0"/>
              <a:t>licenses.</a:t>
            </a:r>
            <a:endParaRPr lang="en-US" dirty="0"/>
          </a:p>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64</a:t>
            </a:fld>
            <a:endParaRPr lang="en-US"/>
          </a:p>
        </p:txBody>
      </p:sp>
    </p:spTree>
    <p:extLst>
      <p:ext uri="{BB962C8B-B14F-4D97-AF65-F5344CB8AC3E}">
        <p14:creationId xmlns:p14="http://schemas.microsoft.com/office/powerpoint/2010/main" val="17643417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can talk about how many licenses you should buy from PTC, we need to understand how licensing works under the hood.</a:t>
            </a:r>
          </a:p>
          <a:p>
            <a:endParaRPr lang="en-US" dirty="0" smtClean="0"/>
          </a:p>
          <a:p>
            <a:r>
              <a:rPr lang="en-US" dirty="0" smtClean="0"/>
              <a:t>Here </a:t>
            </a:r>
            <a:r>
              <a:rPr lang="en-US" dirty="0"/>
              <a:t>is how the software makes sure you have a valid license. </a:t>
            </a:r>
            <a:endParaRPr lang="en-US" dirty="0" smtClean="0"/>
          </a:p>
          <a:p>
            <a:endParaRPr lang="en-US" dirty="0" smtClean="0"/>
          </a:p>
          <a:p>
            <a:r>
              <a:rPr lang="en-US" dirty="0" smtClean="0"/>
              <a:t>After a </a:t>
            </a:r>
            <a:r>
              <a:rPr lang="en-US" dirty="0"/>
              <a:t>3 minute interval </a:t>
            </a:r>
            <a:r>
              <a:rPr lang="en-US" dirty="0" err="1" smtClean="0"/>
              <a:t>Creo</a:t>
            </a:r>
            <a:r>
              <a:rPr lang="en-US" baseline="0" dirty="0" smtClean="0"/>
              <a:t> waits for the user to make </a:t>
            </a:r>
            <a:r>
              <a:rPr lang="en-US" dirty="0" smtClean="0"/>
              <a:t>a </a:t>
            </a:r>
            <a:r>
              <a:rPr lang="en-US" dirty="0"/>
              <a:t>menu </a:t>
            </a:r>
            <a:r>
              <a:rPr lang="en-US" dirty="0" smtClean="0"/>
              <a:t>pick.</a:t>
            </a:r>
            <a:r>
              <a:rPr lang="en-US" baseline="0" dirty="0" smtClean="0"/>
              <a:t> </a:t>
            </a:r>
          </a:p>
          <a:p>
            <a:endParaRPr lang="en-US" baseline="0" dirty="0" smtClean="0"/>
          </a:p>
        </p:txBody>
      </p:sp>
      <p:sp>
        <p:nvSpPr>
          <p:cNvPr id="4" name="Slide Number Placeholder 3"/>
          <p:cNvSpPr>
            <a:spLocks noGrp="1"/>
          </p:cNvSpPr>
          <p:nvPr>
            <p:ph type="sldNum" sz="quarter" idx="10"/>
          </p:nvPr>
        </p:nvSpPr>
        <p:spPr/>
        <p:txBody>
          <a:bodyPr/>
          <a:lstStyle/>
          <a:p>
            <a:fld id="{AA4844F2-82D7-490B-A8CD-E87EB4B78A90}" type="slidenum">
              <a:rPr lang="en-US" smtClean="0"/>
              <a:t>65</a:t>
            </a:fld>
            <a:endParaRPr lang="en-US"/>
          </a:p>
        </p:txBody>
      </p:sp>
    </p:spTree>
    <p:extLst>
      <p:ext uri="{BB962C8B-B14F-4D97-AF65-F5344CB8AC3E}">
        <p14:creationId xmlns:p14="http://schemas.microsoft.com/office/powerpoint/2010/main" val="3856842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soon as the user does something, the </a:t>
            </a:r>
            <a:r>
              <a:rPr lang="en-US" dirty="0"/>
              <a:t>client machine </a:t>
            </a:r>
            <a:r>
              <a:rPr lang="en-US" dirty="0" smtClean="0"/>
              <a:t>then asks </a:t>
            </a:r>
            <a:r>
              <a:rPr lang="en-US" dirty="0"/>
              <a:t>the server if the license is still </a:t>
            </a:r>
            <a:r>
              <a:rPr lang="en-US" dirty="0" smtClean="0"/>
              <a:t>available</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66</a:t>
            </a:fld>
            <a:endParaRPr lang="en-US"/>
          </a:p>
        </p:txBody>
      </p:sp>
    </p:spTree>
    <p:extLst>
      <p:ext uri="{BB962C8B-B14F-4D97-AF65-F5344CB8AC3E}">
        <p14:creationId xmlns:p14="http://schemas.microsoft.com/office/powerpoint/2010/main" val="385684294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the license is available the Key is issued again. And </a:t>
            </a:r>
            <a:r>
              <a:rPr lang="en-US" baseline="0" dirty="0" err="1" smtClean="0"/>
              <a:t>Creo</a:t>
            </a:r>
            <a:r>
              <a:rPr lang="en-US" baseline="0" dirty="0" smtClean="0"/>
              <a:t> waits for another 3 minutes before checking again.</a:t>
            </a:r>
            <a:endParaRPr lang="en-US" dirty="0"/>
          </a:p>
          <a:p>
            <a:r>
              <a:rPr lang="en-US" dirty="0"/>
              <a:t> </a:t>
            </a:r>
          </a:p>
          <a:p>
            <a:r>
              <a:rPr lang="en-US" dirty="0"/>
              <a:t>Notice it’s not checking for the license every 3 minutes, it’s checking when the user makes a menu selection 3+ minutes after </a:t>
            </a:r>
            <a:r>
              <a:rPr lang="en-US" dirty="0" smtClean="0"/>
              <a:t>the</a:t>
            </a:r>
            <a:r>
              <a:rPr lang="en-US" baseline="0" dirty="0" smtClean="0"/>
              <a:t> last key was issued</a:t>
            </a:r>
            <a:r>
              <a:rPr lang="en-US" dirty="0" smtClean="0"/>
              <a:t>. </a:t>
            </a:r>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67</a:t>
            </a:fld>
            <a:endParaRPr lang="en-US"/>
          </a:p>
        </p:txBody>
      </p:sp>
    </p:spTree>
    <p:extLst>
      <p:ext uri="{BB962C8B-B14F-4D97-AF65-F5344CB8AC3E}">
        <p14:creationId xmlns:p14="http://schemas.microsoft.com/office/powerpoint/2010/main" val="385684294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no licenses are available a warning pops up and your going to get an phone call from an angry user.</a:t>
            </a:r>
          </a:p>
          <a:p>
            <a:endParaRPr lang="en-US" dirty="0" smtClean="0"/>
          </a:p>
          <a:p>
            <a:r>
              <a:rPr lang="en-US" dirty="0" smtClean="0"/>
              <a:t>The</a:t>
            </a:r>
            <a:r>
              <a:rPr lang="en-US" baseline="0" dirty="0" smtClean="0"/>
              <a:t> software gives you 1 minute to validate, before popping up the warning</a:t>
            </a:r>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68</a:t>
            </a:fld>
            <a:endParaRPr lang="en-US"/>
          </a:p>
        </p:txBody>
      </p:sp>
    </p:spTree>
    <p:extLst>
      <p:ext uri="{BB962C8B-B14F-4D97-AF65-F5344CB8AC3E}">
        <p14:creationId xmlns:p14="http://schemas.microsoft.com/office/powerpoint/2010/main" val="321431216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another timer running. This one is on the</a:t>
            </a:r>
            <a:r>
              <a:rPr lang="en-US" baseline="0" dirty="0" smtClean="0"/>
              <a:t> server. It’s called the timeout</a:t>
            </a:r>
            <a:endParaRPr lang="en-US" dirty="0" smtClean="0"/>
          </a:p>
          <a:p>
            <a:endParaRPr lang="en-US" dirty="0" smtClean="0"/>
          </a:p>
          <a:p>
            <a:r>
              <a:rPr lang="en-US" dirty="0" smtClean="0"/>
              <a:t>When </a:t>
            </a:r>
            <a:r>
              <a:rPr lang="en-US" dirty="0" err="1"/>
              <a:t>Creo</a:t>
            </a:r>
            <a:r>
              <a:rPr lang="en-US" dirty="0"/>
              <a:t> has been idle for more than the timeout setting, that is, when the user hasn’t made a menu selection for that time period, then the license is released back to the pool of available licenses. </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69</a:t>
            </a:fld>
            <a:endParaRPr lang="en-US"/>
          </a:p>
        </p:txBody>
      </p:sp>
    </p:spTree>
    <p:extLst>
      <p:ext uri="{BB962C8B-B14F-4D97-AF65-F5344CB8AC3E}">
        <p14:creationId xmlns:p14="http://schemas.microsoft.com/office/powerpoint/2010/main" val="585528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going over License Management</a:t>
            </a:r>
            <a:r>
              <a:rPr lang="en-US" baseline="0" dirty="0" smtClean="0"/>
              <a:t> we’ll spend a little time looking at the new license manager that ships with </a:t>
            </a:r>
            <a:r>
              <a:rPr lang="en-US" baseline="0" dirty="0" err="1" smtClean="0"/>
              <a:t>Creo</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7</a:t>
            </a:fld>
            <a:endParaRPr lang="en-US"/>
          </a:p>
        </p:txBody>
      </p:sp>
    </p:spTree>
    <p:extLst>
      <p:ext uri="{BB962C8B-B14F-4D97-AF65-F5344CB8AC3E}">
        <p14:creationId xmlns:p14="http://schemas.microsoft.com/office/powerpoint/2010/main" val="207946225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 user comes back and starts picking menus, then the client asks the server if a license is available. </a:t>
            </a:r>
          </a:p>
        </p:txBody>
      </p:sp>
      <p:sp>
        <p:nvSpPr>
          <p:cNvPr id="4" name="Slide Number Placeholder 3"/>
          <p:cNvSpPr>
            <a:spLocks noGrp="1"/>
          </p:cNvSpPr>
          <p:nvPr>
            <p:ph type="sldNum" sz="quarter" idx="10"/>
          </p:nvPr>
        </p:nvSpPr>
        <p:spPr/>
        <p:txBody>
          <a:bodyPr/>
          <a:lstStyle/>
          <a:p>
            <a:fld id="{AA4844F2-82D7-490B-A8CD-E87EB4B78A90}" type="slidenum">
              <a:rPr lang="en-US" smtClean="0"/>
              <a:t>70</a:t>
            </a:fld>
            <a:endParaRPr lang="en-US"/>
          </a:p>
        </p:txBody>
      </p:sp>
    </p:spTree>
    <p:extLst>
      <p:ext uri="{BB962C8B-B14F-4D97-AF65-F5344CB8AC3E}">
        <p14:creationId xmlns:p14="http://schemas.microsoft.com/office/powerpoint/2010/main" val="28629290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a:t>
            </a:r>
            <a:r>
              <a:rPr lang="en-US" dirty="0"/>
              <a:t>a license is </a:t>
            </a:r>
            <a:r>
              <a:rPr lang="en-US" dirty="0" smtClean="0"/>
              <a:t>available </a:t>
            </a:r>
            <a:r>
              <a:rPr lang="en-US" dirty="0" err="1" smtClean="0"/>
              <a:t>Creo</a:t>
            </a:r>
            <a:r>
              <a:rPr lang="en-US" dirty="0" smtClean="0"/>
              <a:t> pops </a:t>
            </a:r>
            <a:r>
              <a:rPr lang="en-US" dirty="0"/>
              <a:t>up a window and let you know you regained a license.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71</a:t>
            </a:fld>
            <a:endParaRPr lang="en-US"/>
          </a:p>
        </p:txBody>
      </p:sp>
    </p:spTree>
    <p:extLst>
      <p:ext uri="{BB962C8B-B14F-4D97-AF65-F5344CB8AC3E}">
        <p14:creationId xmlns:p14="http://schemas.microsoft.com/office/powerpoint/2010/main" val="28629290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Honestly</a:t>
            </a:r>
            <a:r>
              <a:rPr lang="en-US" dirty="0"/>
              <a:t>, the user doesn’t care. So </a:t>
            </a:r>
            <a:r>
              <a:rPr lang="en-US" dirty="0" smtClean="0"/>
              <a:t>turn</a:t>
            </a:r>
            <a:r>
              <a:rPr lang="en-US" baseline="0" dirty="0" smtClean="0"/>
              <a:t> off the warning</a:t>
            </a:r>
            <a:r>
              <a:rPr lang="en-US" dirty="0" smtClean="0"/>
              <a:t>. </a:t>
            </a:r>
          </a:p>
          <a:p>
            <a:endParaRPr lang="en-US" dirty="0" smtClean="0"/>
          </a:p>
          <a:p>
            <a:r>
              <a:rPr lang="en-US" dirty="0" smtClean="0"/>
              <a:t>You </a:t>
            </a:r>
            <a:r>
              <a:rPr lang="en-US" dirty="0"/>
              <a:t>can turn it off with this </a:t>
            </a:r>
            <a:r>
              <a:rPr lang="en-US" dirty="0" err="1"/>
              <a:t>config</a:t>
            </a:r>
            <a:r>
              <a:rPr lang="en-US" dirty="0"/>
              <a:t> option:</a:t>
            </a:r>
          </a:p>
          <a:p>
            <a:endParaRPr lang="en-US" dirty="0" smtClean="0"/>
          </a:p>
          <a:p>
            <a:r>
              <a:rPr lang="en-US" dirty="0" smtClean="0"/>
              <a:t>Besides in the distant past, that popup caused problems in </a:t>
            </a:r>
            <a:r>
              <a:rPr lang="en-US" dirty="0" err="1" smtClean="0"/>
              <a:t>ProE</a:t>
            </a:r>
            <a:r>
              <a:rPr lang="en-US" dirty="0" smtClean="0"/>
              <a:t>. </a:t>
            </a:r>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72</a:t>
            </a:fld>
            <a:endParaRPr lang="en-US"/>
          </a:p>
        </p:txBody>
      </p:sp>
    </p:spTree>
    <p:extLst>
      <p:ext uri="{BB962C8B-B14F-4D97-AF65-F5344CB8AC3E}">
        <p14:creationId xmlns:p14="http://schemas.microsoft.com/office/powerpoint/2010/main" val="28629290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not explicitly set it,  the timeout value is 2 hours. The license would have to sit idle for two hours before it gets released. </a:t>
            </a:r>
            <a:endParaRPr lang="en-US" dirty="0" smtClean="0"/>
          </a:p>
          <a:p>
            <a:endParaRPr lang="en-US" dirty="0" smtClean="0"/>
          </a:p>
          <a:p>
            <a:r>
              <a:rPr lang="en-US" dirty="0" smtClean="0"/>
              <a:t>With a two hour timeout, almost no licenses will</a:t>
            </a:r>
            <a:r>
              <a:rPr lang="en-US" baseline="0" dirty="0" smtClean="0"/>
              <a:t> ever get released. </a:t>
            </a:r>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73</a:t>
            </a:fld>
            <a:endParaRPr lang="en-US"/>
          </a:p>
        </p:txBody>
      </p:sp>
    </p:spTree>
    <p:extLst>
      <p:ext uri="{BB962C8B-B14F-4D97-AF65-F5344CB8AC3E}">
        <p14:creationId xmlns:p14="http://schemas.microsoft.com/office/powerpoint/2010/main" val="67681957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smtClean="0"/>
              <a:t>So let’s look</a:t>
            </a:r>
            <a:r>
              <a:rPr lang="en-US" sz="900" baseline="0" dirty="0" smtClean="0"/>
              <a:t> at h</a:t>
            </a:r>
            <a:r>
              <a:rPr lang="en-US" sz="900" dirty="0" smtClean="0"/>
              <a:t>ow people </a:t>
            </a:r>
            <a:r>
              <a:rPr lang="en-US" sz="900" dirty="0"/>
              <a:t>really </a:t>
            </a:r>
            <a:r>
              <a:rPr lang="en-US" sz="900" dirty="0" smtClean="0"/>
              <a:t>work.</a:t>
            </a:r>
            <a:endParaRPr lang="en-US" sz="900" dirty="0"/>
          </a:p>
          <a:p>
            <a:pPr marL="0" lvl="0" indent="0">
              <a:buFont typeface="+mj-lt"/>
              <a:buNone/>
            </a:pPr>
            <a:endParaRPr lang="en-US" sz="900" dirty="0" smtClean="0"/>
          </a:p>
          <a:p>
            <a:pPr marL="0" lvl="0" indent="0">
              <a:buFont typeface="+mj-lt"/>
              <a:buNone/>
            </a:pPr>
            <a:r>
              <a:rPr lang="en-US" sz="900" dirty="0" smtClean="0"/>
              <a:t>Sometimes </a:t>
            </a:r>
            <a:r>
              <a:rPr lang="en-US" sz="900" dirty="0"/>
              <a:t>you will be banging on the software for most of the day with hardly any break. </a:t>
            </a:r>
          </a:p>
        </p:txBody>
      </p:sp>
      <p:sp>
        <p:nvSpPr>
          <p:cNvPr id="4" name="Slide Number Placeholder 3"/>
          <p:cNvSpPr>
            <a:spLocks noGrp="1"/>
          </p:cNvSpPr>
          <p:nvPr>
            <p:ph type="sldNum" sz="quarter" idx="10"/>
          </p:nvPr>
        </p:nvSpPr>
        <p:spPr/>
        <p:txBody>
          <a:bodyPr/>
          <a:lstStyle/>
          <a:p>
            <a:fld id="{AA4844F2-82D7-490B-A8CD-E87EB4B78A90}" type="slidenum">
              <a:rPr lang="en-US" smtClean="0"/>
              <a:t>74</a:t>
            </a:fld>
            <a:endParaRPr lang="en-US"/>
          </a:p>
        </p:txBody>
      </p:sp>
    </p:spTree>
    <p:extLst>
      <p:ext uri="{BB962C8B-B14F-4D97-AF65-F5344CB8AC3E}">
        <p14:creationId xmlns:p14="http://schemas.microsoft.com/office/powerpoint/2010/main" val="265315235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US" sz="900" dirty="0" smtClean="0"/>
              <a:t>Other </a:t>
            </a:r>
            <a:r>
              <a:rPr lang="en-US" sz="900" dirty="0"/>
              <a:t>times you have meetings, or you’re doing research on the internet or in catalogs. </a:t>
            </a:r>
            <a:endParaRPr lang="en-US" sz="900" dirty="0" smtClean="0"/>
          </a:p>
          <a:p>
            <a:pPr marL="0" lvl="0" indent="0">
              <a:buFont typeface="+mj-lt"/>
              <a:buNone/>
            </a:pPr>
            <a:endParaRPr lang="en-US" sz="900" dirty="0" smtClean="0"/>
          </a:p>
          <a:p>
            <a:pPr marL="0" lvl="0" indent="0">
              <a:buFont typeface="+mj-lt"/>
              <a:buNone/>
            </a:pPr>
            <a:r>
              <a:rPr lang="en-US" sz="900" dirty="0" smtClean="0"/>
              <a:t>During </a:t>
            </a:r>
            <a:r>
              <a:rPr lang="en-US" sz="900" dirty="0"/>
              <a:t>the day you may have several </a:t>
            </a:r>
            <a:r>
              <a:rPr lang="en-US" sz="900" dirty="0" smtClean="0"/>
              <a:t>large breaks </a:t>
            </a:r>
            <a:r>
              <a:rPr lang="en-US" sz="900" dirty="0"/>
              <a:t>in your </a:t>
            </a:r>
            <a:r>
              <a:rPr lang="en-US" sz="900" dirty="0" smtClean="0"/>
              <a:t>usage. </a:t>
            </a:r>
            <a:endParaRPr lang="en-US" sz="900" dirty="0"/>
          </a:p>
        </p:txBody>
      </p:sp>
      <p:sp>
        <p:nvSpPr>
          <p:cNvPr id="4" name="Slide Number Placeholder 3"/>
          <p:cNvSpPr>
            <a:spLocks noGrp="1"/>
          </p:cNvSpPr>
          <p:nvPr>
            <p:ph type="sldNum" sz="quarter" idx="10"/>
          </p:nvPr>
        </p:nvSpPr>
        <p:spPr/>
        <p:txBody>
          <a:bodyPr/>
          <a:lstStyle/>
          <a:p>
            <a:fld id="{AA4844F2-82D7-490B-A8CD-E87EB4B78A90}" type="slidenum">
              <a:rPr lang="en-US" smtClean="0"/>
              <a:t>75</a:t>
            </a:fld>
            <a:endParaRPr lang="en-US"/>
          </a:p>
        </p:txBody>
      </p:sp>
    </p:spTree>
    <p:extLst>
      <p:ext uri="{BB962C8B-B14F-4D97-AF65-F5344CB8AC3E}">
        <p14:creationId xmlns:p14="http://schemas.microsoft.com/office/powerpoint/2010/main" val="265315235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US" sz="900" dirty="0" smtClean="0"/>
              <a:t>Other </a:t>
            </a:r>
            <a:r>
              <a:rPr lang="en-US" sz="900" dirty="0"/>
              <a:t>times you may be writing a document, you need a screen shot, so you open up </a:t>
            </a:r>
            <a:r>
              <a:rPr lang="en-US" sz="900" dirty="0" err="1"/>
              <a:t>Creo</a:t>
            </a:r>
            <a:r>
              <a:rPr lang="en-US" sz="900" dirty="0"/>
              <a:t>, get the image you want and then go back to work on your document. </a:t>
            </a:r>
            <a:endParaRPr lang="en-US" sz="900" dirty="0" smtClean="0"/>
          </a:p>
          <a:p>
            <a:pPr marL="0" lvl="0" indent="0">
              <a:buFont typeface="+mj-lt"/>
              <a:buNone/>
            </a:pPr>
            <a:endParaRPr lang="en-US" sz="900" dirty="0" smtClean="0"/>
          </a:p>
          <a:p>
            <a:pPr marL="0" lvl="0" indent="0">
              <a:buFont typeface="+mj-lt"/>
              <a:buNone/>
            </a:pPr>
            <a:r>
              <a:rPr lang="en-US" sz="900" dirty="0" smtClean="0"/>
              <a:t>You </a:t>
            </a:r>
            <a:r>
              <a:rPr lang="en-US" sz="900" dirty="0"/>
              <a:t>may only </a:t>
            </a:r>
            <a:r>
              <a:rPr lang="en-US" sz="900" dirty="0" smtClean="0"/>
              <a:t>use </a:t>
            </a:r>
            <a:r>
              <a:rPr lang="en-US" sz="900" dirty="0" err="1" smtClean="0"/>
              <a:t>Creo</a:t>
            </a:r>
            <a:r>
              <a:rPr lang="en-US" sz="900" dirty="0" smtClean="0"/>
              <a:t> </a:t>
            </a:r>
            <a:r>
              <a:rPr lang="en-US" sz="900" dirty="0"/>
              <a:t>2 or 3 times all day. Even then, for just a few minutes each time. </a:t>
            </a:r>
          </a:p>
          <a:p>
            <a:r>
              <a:rPr lang="en-US" sz="900" dirty="0"/>
              <a:t> </a:t>
            </a:r>
          </a:p>
          <a:p>
            <a:r>
              <a:rPr lang="en-US" sz="900" dirty="0" smtClean="0"/>
              <a:t>I think categories </a:t>
            </a:r>
            <a:r>
              <a:rPr lang="en-US" sz="900" dirty="0"/>
              <a:t>#2 &amp; #3 are more typical than #1. </a:t>
            </a:r>
            <a:endParaRPr lang="en-US" sz="900" dirty="0" smtClean="0"/>
          </a:p>
          <a:p>
            <a:endParaRPr lang="en-US" sz="900" dirty="0" smtClean="0"/>
          </a:p>
          <a:p>
            <a:r>
              <a:rPr lang="en-US" sz="900" dirty="0" smtClean="0"/>
              <a:t>The </a:t>
            </a:r>
            <a:r>
              <a:rPr lang="en-US" sz="900" dirty="0"/>
              <a:t>exception would be dedicated drafting users. They would </a:t>
            </a:r>
            <a:r>
              <a:rPr lang="en-US" sz="900" dirty="0" smtClean="0"/>
              <a:t>fall </a:t>
            </a:r>
            <a:r>
              <a:rPr lang="en-US" sz="900" dirty="0"/>
              <a:t>into category #1 most of the </a:t>
            </a:r>
            <a:r>
              <a:rPr lang="en-US" sz="900" dirty="0" smtClean="0"/>
              <a:t>time.</a:t>
            </a:r>
            <a:endParaRPr lang="en-US" sz="900" dirty="0"/>
          </a:p>
        </p:txBody>
      </p:sp>
      <p:sp>
        <p:nvSpPr>
          <p:cNvPr id="4" name="Slide Number Placeholder 3"/>
          <p:cNvSpPr>
            <a:spLocks noGrp="1"/>
          </p:cNvSpPr>
          <p:nvPr>
            <p:ph type="sldNum" sz="quarter" idx="10"/>
          </p:nvPr>
        </p:nvSpPr>
        <p:spPr/>
        <p:txBody>
          <a:bodyPr/>
          <a:lstStyle/>
          <a:p>
            <a:fld id="{AA4844F2-82D7-490B-A8CD-E87EB4B78A90}" type="slidenum">
              <a:rPr lang="en-US" smtClean="0"/>
              <a:t>76</a:t>
            </a:fld>
            <a:endParaRPr lang="en-US"/>
          </a:p>
        </p:txBody>
      </p:sp>
    </p:spTree>
    <p:extLst>
      <p:ext uri="{BB962C8B-B14F-4D97-AF65-F5344CB8AC3E}">
        <p14:creationId xmlns:p14="http://schemas.microsoft.com/office/powerpoint/2010/main" val="265315235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smtClean="0"/>
              <a:t>The </a:t>
            </a:r>
            <a:r>
              <a:rPr lang="en-US" sz="900" dirty="0"/>
              <a:t>whole point of floating licenses is so you can take advantage of this type of variable usage. </a:t>
            </a:r>
            <a:endParaRPr lang="en-US" sz="900" dirty="0" smtClean="0"/>
          </a:p>
          <a:p>
            <a:endParaRPr lang="en-US" sz="900" dirty="0" smtClean="0"/>
          </a:p>
          <a:p>
            <a:r>
              <a:rPr lang="en-US" sz="900" dirty="0" smtClean="0"/>
              <a:t>If </a:t>
            </a:r>
            <a:r>
              <a:rPr lang="en-US" sz="900" dirty="0"/>
              <a:t>you’re not taking advantage of it, then you’re wasting a lot of money paying for idle licenses. </a:t>
            </a:r>
            <a:endParaRPr lang="en-US" sz="900" dirty="0" smtClean="0"/>
          </a:p>
          <a:p>
            <a:endParaRPr lang="en-US" sz="900" dirty="0" smtClean="0"/>
          </a:p>
          <a:p>
            <a:r>
              <a:rPr lang="en-US" sz="900" dirty="0" smtClean="0"/>
              <a:t>The </a:t>
            </a:r>
            <a:r>
              <a:rPr lang="en-US" sz="900" dirty="0"/>
              <a:t>more licenses you have the more important this is. </a:t>
            </a:r>
          </a:p>
          <a:p>
            <a:r>
              <a:rPr lang="en-US" sz="900"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77</a:t>
            </a:fld>
            <a:endParaRPr lang="en-US"/>
          </a:p>
        </p:txBody>
      </p:sp>
    </p:spTree>
    <p:extLst>
      <p:ext uri="{BB962C8B-B14F-4D97-AF65-F5344CB8AC3E}">
        <p14:creationId xmlns:p14="http://schemas.microsoft.com/office/powerpoint/2010/main" val="265315235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smtClean="0"/>
              <a:t>The </a:t>
            </a:r>
            <a:r>
              <a:rPr lang="en-US" sz="900" dirty="0"/>
              <a:t>minimum timeout is 20 minutes. </a:t>
            </a:r>
          </a:p>
          <a:p>
            <a:r>
              <a:rPr lang="en-US" sz="900" dirty="0"/>
              <a:t> </a:t>
            </a:r>
          </a:p>
          <a:p>
            <a:r>
              <a:rPr lang="en-US" sz="900" dirty="0"/>
              <a:t>Consider that the user who goes to a meeting for 30 minutes, that license is going to get released. You might think, “big deal, it’s only going to be free for 10 minutes, what’s the point”. I’ll bet dollars to donuts that that user is gone from his desk for more than 30 minutes. It’s likely closer to 45 minutes, now were talking 25 minutes a license is freed up.</a:t>
            </a:r>
          </a:p>
          <a:p>
            <a:r>
              <a:rPr lang="en-US" sz="900" dirty="0" smtClean="0"/>
              <a:t>Also the</a:t>
            </a:r>
            <a:r>
              <a:rPr lang="en-US" sz="900" baseline="0" dirty="0" smtClean="0"/>
              <a:t> </a:t>
            </a:r>
            <a:r>
              <a:rPr lang="en-US" sz="900" dirty="0" smtClean="0"/>
              <a:t>meeting </a:t>
            </a:r>
            <a:r>
              <a:rPr lang="en-US" sz="900" dirty="0"/>
              <a:t>room is scheduled the next hour for another design meeting, and some other engineer attends that one. Now his license is going to timeout.  </a:t>
            </a:r>
            <a:endParaRPr lang="en-US" sz="900" dirty="0" smtClean="0"/>
          </a:p>
          <a:p>
            <a:r>
              <a:rPr lang="en-US" sz="900" dirty="0" smtClean="0"/>
              <a:t>In the mean time you have someone writing a safety note, they pop up </a:t>
            </a:r>
            <a:r>
              <a:rPr lang="en-US" sz="900" dirty="0" err="1" smtClean="0"/>
              <a:t>Creo</a:t>
            </a:r>
            <a:r>
              <a:rPr lang="en-US" sz="900" dirty="0" smtClean="0"/>
              <a:t> and make a screenshot to include</a:t>
            </a:r>
            <a:r>
              <a:rPr lang="en-US" sz="900" baseline="0" dirty="0" smtClean="0"/>
              <a:t> in their document. They used the license for 5 minutes, now it’s just sitting idle. </a:t>
            </a:r>
            <a:endParaRPr lang="en-US" sz="900" dirty="0"/>
          </a:p>
          <a:p>
            <a:r>
              <a:rPr lang="en-US" sz="900" dirty="0"/>
              <a:t> </a:t>
            </a:r>
          </a:p>
          <a:p>
            <a:r>
              <a:rPr lang="en-US" sz="900" dirty="0"/>
              <a:t>Honestly, it doesn’t take a lot of users to make this </a:t>
            </a:r>
            <a:r>
              <a:rPr lang="en-US" sz="900" dirty="0" smtClean="0"/>
              <a:t>kind of savings </a:t>
            </a:r>
            <a:r>
              <a:rPr lang="en-US" sz="900" dirty="0"/>
              <a:t>add up. </a:t>
            </a:r>
          </a:p>
          <a:p>
            <a:r>
              <a:rPr lang="en-US" sz="900"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78</a:t>
            </a:fld>
            <a:endParaRPr lang="en-US"/>
          </a:p>
        </p:txBody>
      </p:sp>
    </p:spTree>
    <p:extLst>
      <p:ext uri="{BB962C8B-B14F-4D97-AF65-F5344CB8AC3E}">
        <p14:creationId xmlns:p14="http://schemas.microsoft.com/office/powerpoint/2010/main" val="265315235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smtClean="0"/>
              <a:t>Modify your </a:t>
            </a:r>
            <a:r>
              <a:rPr lang="en-US" sz="900" dirty="0" err="1"/>
              <a:t>ptc.opt</a:t>
            </a:r>
            <a:r>
              <a:rPr lang="en-US" sz="900" dirty="0"/>
              <a:t> file to set the timeout to 20 minutes. </a:t>
            </a:r>
            <a:endParaRPr lang="en-US" sz="900" dirty="0" smtClean="0"/>
          </a:p>
          <a:p>
            <a:endParaRPr lang="en-US" sz="900" dirty="0" smtClean="0"/>
          </a:p>
          <a:p>
            <a:r>
              <a:rPr lang="en-US" sz="900" dirty="0" smtClean="0"/>
              <a:t>The </a:t>
            </a:r>
            <a:r>
              <a:rPr lang="en-US" sz="900" dirty="0"/>
              <a:t>value is in seconds. </a:t>
            </a:r>
            <a:r>
              <a:rPr lang="en-US" sz="900" dirty="0" smtClean="0"/>
              <a:t>1200 seconds</a:t>
            </a:r>
            <a:r>
              <a:rPr lang="en-US" sz="900" baseline="0" dirty="0" smtClean="0"/>
              <a:t> is </a:t>
            </a:r>
            <a:r>
              <a:rPr lang="en-US" sz="900" dirty="0" smtClean="0"/>
              <a:t>the </a:t>
            </a:r>
            <a:r>
              <a:rPr lang="en-US" sz="900" dirty="0"/>
              <a:t>minimum allowed value</a:t>
            </a:r>
            <a:r>
              <a:rPr lang="en-US" sz="900" dirty="0" smtClean="0"/>
              <a:t>. (20 minutes)</a:t>
            </a:r>
          </a:p>
          <a:p>
            <a:endParaRPr lang="en-US" sz="900" dirty="0"/>
          </a:p>
          <a:p>
            <a:r>
              <a:rPr lang="en-US" sz="900" dirty="0" smtClean="0"/>
              <a:t>The default is 7200 seconds (2 hours)</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79</a:t>
            </a:fld>
            <a:endParaRPr lang="en-US"/>
          </a:p>
        </p:txBody>
      </p:sp>
    </p:spTree>
    <p:extLst>
      <p:ext uri="{BB962C8B-B14F-4D97-AF65-F5344CB8AC3E}">
        <p14:creationId xmlns:p14="http://schemas.microsoft.com/office/powerpoint/2010/main" val="2653152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what I think License Management is</a:t>
            </a:r>
            <a:r>
              <a:rPr lang="en-US" dirty="0" smtClean="0"/>
              <a:t>: This</a:t>
            </a:r>
            <a:r>
              <a:rPr lang="en-US" baseline="0" dirty="0" smtClean="0"/>
              <a:t> is the same three points just stated differently. </a:t>
            </a:r>
            <a:endParaRPr lang="en-US" dirty="0"/>
          </a:p>
          <a:p>
            <a:pPr marL="0" lvl="0" indent="0">
              <a:buFont typeface="+mj-lt"/>
              <a:buNone/>
            </a:pPr>
            <a:endParaRPr lang="en-US" dirty="0" smtClean="0"/>
          </a:p>
          <a:p>
            <a:pPr marL="0" lvl="0" indent="0">
              <a:buFont typeface="+mj-lt"/>
              <a:buNone/>
            </a:pPr>
            <a:r>
              <a:rPr lang="en-US" dirty="0" smtClean="0"/>
              <a:t>First,</a:t>
            </a:r>
            <a:r>
              <a:rPr lang="en-US" baseline="0" dirty="0" smtClean="0"/>
              <a:t> m</a:t>
            </a:r>
            <a:r>
              <a:rPr lang="en-US" dirty="0" smtClean="0"/>
              <a:t>aking </a:t>
            </a:r>
            <a:r>
              <a:rPr lang="en-US" dirty="0"/>
              <a:t>sure your license configurations allow users to choose the appropriate license when needed</a:t>
            </a:r>
            <a:r>
              <a:rPr lang="en-US" dirty="0" smtClean="0"/>
              <a:t>.</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8</a:t>
            </a:fld>
            <a:endParaRPr lang="en-US"/>
          </a:p>
        </p:txBody>
      </p:sp>
    </p:spTree>
    <p:extLst>
      <p:ext uri="{BB962C8B-B14F-4D97-AF65-F5344CB8AC3E}">
        <p14:creationId xmlns:p14="http://schemas.microsoft.com/office/powerpoint/2010/main" val="204497090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complete </a:t>
            </a:r>
            <a:r>
              <a:rPr lang="en-US" dirty="0" err="1"/>
              <a:t>ptc.opt</a:t>
            </a:r>
            <a:r>
              <a:rPr lang="en-US" dirty="0"/>
              <a:t> file should now look something like this. </a:t>
            </a:r>
            <a:endParaRPr lang="en-US" dirty="0" smtClean="0"/>
          </a:p>
          <a:p>
            <a:endParaRPr lang="en-US" dirty="0" smtClean="0"/>
          </a:p>
          <a:p>
            <a:r>
              <a:rPr lang="en-US" dirty="0" smtClean="0"/>
              <a:t>All the blue text is stuff we added or modified.</a:t>
            </a:r>
            <a:endParaRPr lang="en-US" dirty="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80</a:t>
            </a:fld>
            <a:endParaRPr lang="en-US"/>
          </a:p>
        </p:txBody>
      </p:sp>
    </p:spTree>
    <p:extLst>
      <p:ext uri="{BB962C8B-B14F-4D97-AF65-F5344CB8AC3E}">
        <p14:creationId xmlns:p14="http://schemas.microsoft.com/office/powerpoint/2010/main" val="198407906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now brings us to the question how many licenses do you really need.</a:t>
            </a:r>
            <a:r>
              <a:rPr lang="en-US" baseline="0" dirty="0" smtClean="0"/>
              <a:t> </a:t>
            </a:r>
          </a:p>
          <a:p>
            <a:endParaRPr lang="en-US" baseline="0" dirty="0" smtClean="0"/>
          </a:p>
          <a:p>
            <a:r>
              <a:rPr lang="en-US" baseline="0" dirty="0" smtClean="0"/>
              <a:t>Before you start tracking usage, let me emphasize that you need to set the timeout to 20 minutes, or your numbers will be wildly inflated.</a:t>
            </a:r>
          </a:p>
          <a:p>
            <a:endParaRPr lang="en-US" dirty="0" smtClean="0"/>
          </a:p>
          <a:p>
            <a:r>
              <a:rPr lang="en-US" dirty="0" smtClean="0"/>
              <a:t>There </a:t>
            </a:r>
            <a:r>
              <a:rPr lang="en-US" dirty="0"/>
              <a:t>are applications out there that </a:t>
            </a:r>
            <a:r>
              <a:rPr lang="en-US" dirty="0" smtClean="0"/>
              <a:t>will track your usage and </a:t>
            </a:r>
            <a:r>
              <a:rPr lang="en-US" dirty="0"/>
              <a:t>give you pretty graphs and such. </a:t>
            </a:r>
          </a:p>
          <a:p>
            <a:r>
              <a:rPr lang="en-US" dirty="0"/>
              <a:t> </a:t>
            </a:r>
          </a:p>
          <a:p>
            <a:r>
              <a:rPr lang="en-US" dirty="0"/>
              <a:t>But all you really need to know for your purchase decision are the maximum concurrent users. </a:t>
            </a:r>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81</a:t>
            </a:fld>
            <a:endParaRPr lang="en-US"/>
          </a:p>
        </p:txBody>
      </p:sp>
    </p:spTree>
    <p:extLst>
      <p:ext uri="{BB962C8B-B14F-4D97-AF65-F5344CB8AC3E}">
        <p14:creationId xmlns:p14="http://schemas.microsoft.com/office/powerpoint/2010/main" val="173485986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can get</a:t>
            </a:r>
            <a:r>
              <a:rPr lang="en-US" baseline="0" dirty="0" smtClean="0"/>
              <a:t> this number</a:t>
            </a:r>
            <a:r>
              <a:rPr lang="en-US" dirty="0" smtClean="0"/>
              <a:t> </a:t>
            </a:r>
            <a:r>
              <a:rPr lang="en-US" dirty="0"/>
              <a:t>with a script that calls the </a:t>
            </a:r>
            <a:r>
              <a:rPr lang="en-US" dirty="0" err="1"/>
              <a:t>ptcstatus</a:t>
            </a:r>
            <a:r>
              <a:rPr lang="en-US" dirty="0"/>
              <a:t> command. </a:t>
            </a:r>
            <a:r>
              <a:rPr lang="en-US" dirty="0" smtClean="0"/>
              <a:t>I have mine</a:t>
            </a:r>
            <a:r>
              <a:rPr lang="en-US" baseline="0" dirty="0" smtClean="0"/>
              <a:t> set to run every 15 minutes.</a:t>
            </a:r>
            <a:endParaRPr lang="en-US" dirty="0"/>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82</a:t>
            </a:fld>
            <a:endParaRPr lang="en-US"/>
          </a:p>
        </p:txBody>
      </p:sp>
    </p:spTree>
    <p:extLst>
      <p:ext uri="{BB962C8B-B14F-4D97-AF65-F5344CB8AC3E}">
        <p14:creationId xmlns:p14="http://schemas.microsoft.com/office/powerpoint/2010/main" val="173485986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I’ll </a:t>
            </a:r>
            <a:r>
              <a:rPr lang="en-US" dirty="0"/>
              <a:t>apologize at the outset, I tried to do this with just windows commands, </a:t>
            </a:r>
            <a:r>
              <a:rPr lang="en-US" dirty="0" smtClean="0"/>
              <a:t>but I’m evidently not smart enough. </a:t>
            </a:r>
          </a:p>
          <a:p>
            <a:endParaRPr lang="en-US" dirty="0"/>
          </a:p>
          <a:p>
            <a:r>
              <a:rPr lang="en-US" dirty="0"/>
              <a:t>This script requires that you have PERL installed on your computer. We use Active Perl. </a:t>
            </a:r>
            <a:endParaRPr lang="en-US" dirty="0" smtClean="0"/>
          </a:p>
          <a:p>
            <a:endParaRPr lang="en-US" dirty="0" smtClean="0"/>
          </a:p>
          <a:p>
            <a:r>
              <a:rPr lang="en-US" dirty="0" smtClean="0"/>
              <a:t>It’s simple </a:t>
            </a:r>
            <a:r>
              <a:rPr lang="en-US" dirty="0"/>
              <a:t>to install. </a:t>
            </a:r>
            <a:endParaRPr lang="en-US" dirty="0" smtClean="0"/>
          </a:p>
          <a:p>
            <a:endParaRPr lang="en-US" dirty="0" smtClean="0"/>
          </a:p>
          <a:p>
            <a:r>
              <a:rPr lang="en-US" dirty="0" smtClean="0"/>
              <a:t>You </a:t>
            </a:r>
            <a:r>
              <a:rPr lang="en-US" dirty="0"/>
              <a:t>have to </a:t>
            </a:r>
            <a:r>
              <a:rPr lang="en-US" dirty="0" smtClean="0"/>
              <a:t>reboot</a:t>
            </a:r>
            <a:r>
              <a:rPr lang="en-US" baseline="0" dirty="0" smtClean="0"/>
              <a:t> before using it.</a:t>
            </a:r>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83</a:t>
            </a:fld>
            <a:endParaRPr lang="en-US"/>
          </a:p>
        </p:txBody>
      </p:sp>
    </p:spTree>
    <p:extLst>
      <p:ext uri="{BB962C8B-B14F-4D97-AF65-F5344CB8AC3E}">
        <p14:creationId xmlns:p14="http://schemas.microsoft.com/office/powerpoint/2010/main" val="173485986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script.</a:t>
            </a:r>
            <a:r>
              <a:rPr lang="en-US" baseline="0" dirty="0" smtClean="0"/>
              <a:t> I won’t go over it in great detail. But I want to point out a couple things.</a:t>
            </a:r>
          </a:p>
          <a:p>
            <a:endParaRPr lang="en-US" baseline="0" dirty="0" smtClean="0"/>
          </a:p>
          <a:p>
            <a:r>
              <a:rPr lang="en-US" sz="1200" dirty="0" smtClean="0"/>
              <a:t>I’m going to use scheduled task to run this batch file. </a:t>
            </a:r>
          </a:p>
          <a:p>
            <a:endParaRPr lang="en-US" sz="1200" dirty="0" smtClean="0"/>
          </a:p>
          <a:p>
            <a:r>
              <a:rPr lang="en-US" sz="1200" dirty="0" smtClean="0"/>
              <a:t>That task is going to run as a different user, so it’s not going to recognize PERL as a program.</a:t>
            </a:r>
          </a:p>
          <a:p>
            <a:endParaRPr lang="en-US" sz="1200" dirty="0" smtClean="0"/>
          </a:p>
          <a:p>
            <a:r>
              <a:rPr lang="en-US" sz="1200" dirty="0" smtClean="0"/>
              <a:t>That’s why the paths to Perl and the Parametric/bin folder are added in line one.</a:t>
            </a:r>
          </a:p>
          <a:p>
            <a:endParaRPr lang="en-US" baseline="0" dirty="0" smtClean="0"/>
          </a:p>
        </p:txBody>
      </p:sp>
      <p:sp>
        <p:nvSpPr>
          <p:cNvPr id="4" name="Slide Number Placeholder 3"/>
          <p:cNvSpPr>
            <a:spLocks noGrp="1"/>
          </p:cNvSpPr>
          <p:nvPr>
            <p:ph type="sldNum" sz="quarter" idx="10"/>
          </p:nvPr>
        </p:nvSpPr>
        <p:spPr/>
        <p:txBody>
          <a:bodyPr/>
          <a:lstStyle/>
          <a:p>
            <a:fld id="{AA4844F2-82D7-490B-A8CD-E87EB4B78A90}" type="slidenum">
              <a:rPr lang="en-US" smtClean="0"/>
              <a:t>84</a:t>
            </a:fld>
            <a:endParaRPr lang="en-US"/>
          </a:p>
        </p:txBody>
      </p:sp>
    </p:spTree>
    <p:extLst>
      <p:ext uri="{BB962C8B-B14F-4D97-AF65-F5344CB8AC3E}">
        <p14:creationId xmlns:p14="http://schemas.microsoft.com/office/powerpoint/2010/main" val="173485986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 </a:t>
            </a:r>
            <a:r>
              <a:rPr lang="en-US" baseline="0" dirty="0" smtClean="0"/>
              <a:t>n</a:t>
            </a:r>
            <a:r>
              <a:rPr lang="en-US" dirty="0" smtClean="0"/>
              <a:t>otice </a:t>
            </a:r>
            <a:r>
              <a:rPr lang="en-US" dirty="0"/>
              <a:t>I have separate data files for each item I’m tracking. </a:t>
            </a:r>
          </a:p>
          <a:p>
            <a:endParaRPr lang="en-US" dirty="0" smtClean="0"/>
          </a:p>
        </p:txBody>
      </p:sp>
      <p:sp>
        <p:nvSpPr>
          <p:cNvPr id="4" name="Slide Number Placeholder 3"/>
          <p:cNvSpPr>
            <a:spLocks noGrp="1"/>
          </p:cNvSpPr>
          <p:nvPr>
            <p:ph type="sldNum" sz="quarter" idx="10"/>
          </p:nvPr>
        </p:nvSpPr>
        <p:spPr/>
        <p:txBody>
          <a:bodyPr/>
          <a:lstStyle/>
          <a:p>
            <a:fld id="{AA4844F2-82D7-490B-A8CD-E87EB4B78A90}" type="slidenum">
              <a:rPr lang="en-US" smtClean="0"/>
              <a:t>85</a:t>
            </a:fld>
            <a:endParaRPr lang="en-US"/>
          </a:p>
        </p:txBody>
      </p:sp>
    </p:spTree>
    <p:extLst>
      <p:ext uri="{BB962C8B-B14F-4D97-AF65-F5344CB8AC3E}">
        <p14:creationId xmlns:p14="http://schemas.microsoft.com/office/powerpoint/2010/main" val="173485986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one line that gathers a data point for a specific license feature.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86</a:t>
            </a:fld>
            <a:endParaRPr lang="en-US"/>
          </a:p>
        </p:txBody>
      </p:sp>
    </p:spTree>
    <p:extLst>
      <p:ext uri="{BB962C8B-B14F-4D97-AF65-F5344CB8AC3E}">
        <p14:creationId xmlns:p14="http://schemas.microsoft.com/office/powerpoint/2010/main" val="426492204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orange</a:t>
            </a:r>
            <a:r>
              <a:rPr lang="en-US" baseline="0" dirty="0" smtClean="0"/>
              <a:t> </a:t>
            </a:r>
            <a:r>
              <a:rPr lang="en-US" dirty="0" smtClean="0"/>
              <a:t>section tells </a:t>
            </a:r>
            <a:r>
              <a:rPr lang="en-US" dirty="0" err="1" smtClean="0"/>
              <a:t>perl</a:t>
            </a:r>
            <a:r>
              <a:rPr lang="en-US" dirty="0" smtClean="0"/>
              <a:t> </a:t>
            </a:r>
            <a:r>
              <a:rPr lang="en-US" dirty="0"/>
              <a:t>what to look for in the output of </a:t>
            </a:r>
            <a:r>
              <a:rPr lang="en-US" dirty="0" err="1" smtClean="0"/>
              <a:t>ptcstatus</a:t>
            </a:r>
            <a:r>
              <a:rPr lang="en-US" dirty="0"/>
              <a:t>.</a:t>
            </a:r>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87</a:t>
            </a:fld>
            <a:endParaRPr lang="en-US"/>
          </a:p>
        </p:txBody>
      </p:sp>
    </p:spTree>
    <p:extLst>
      <p:ext uri="{BB962C8B-B14F-4D97-AF65-F5344CB8AC3E}">
        <p14:creationId xmlns:p14="http://schemas.microsoft.com/office/powerpoint/2010/main" val="426492204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red section defines what </a:t>
            </a:r>
            <a:r>
              <a:rPr lang="en-US" dirty="0"/>
              <a:t>data file </a:t>
            </a:r>
            <a:r>
              <a:rPr lang="en-US" dirty="0" smtClean="0"/>
              <a:t>to append to.</a:t>
            </a:r>
            <a:endParaRPr lang="en-US" dirty="0"/>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88</a:t>
            </a:fld>
            <a:endParaRPr lang="en-US"/>
          </a:p>
        </p:txBody>
      </p:sp>
    </p:spTree>
    <p:extLst>
      <p:ext uri="{BB962C8B-B14F-4D97-AF65-F5344CB8AC3E}">
        <p14:creationId xmlns:p14="http://schemas.microsoft.com/office/powerpoint/2010/main" val="4264922047"/>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t>
            </a:r>
            <a:r>
              <a:rPr lang="en-US" dirty="0"/>
              <a:t>you run this script it will output a </a:t>
            </a:r>
            <a:r>
              <a:rPr lang="en-US" dirty="0" smtClean="0"/>
              <a:t>single tab delimited </a:t>
            </a:r>
            <a:r>
              <a:rPr lang="en-US" dirty="0"/>
              <a:t>line into a data </a:t>
            </a:r>
            <a:r>
              <a:rPr lang="en-US" dirty="0" smtClean="0"/>
              <a:t>file.</a:t>
            </a:r>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89</a:t>
            </a:fld>
            <a:endParaRPr lang="en-US"/>
          </a:p>
        </p:txBody>
      </p:sp>
    </p:spTree>
    <p:extLst>
      <p:ext uri="{BB962C8B-B14F-4D97-AF65-F5344CB8AC3E}">
        <p14:creationId xmlns:p14="http://schemas.microsoft.com/office/powerpoint/2010/main" val="4264922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US" dirty="0" smtClean="0"/>
              <a:t>Making </a:t>
            </a:r>
            <a:r>
              <a:rPr lang="en-US" dirty="0"/>
              <a:t>sure the correct individuals can access the license they need</a:t>
            </a:r>
            <a:r>
              <a:rPr lang="en-US" dirty="0" smtClean="0"/>
              <a:t>.</a:t>
            </a:r>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9</a:t>
            </a:fld>
            <a:endParaRPr lang="en-US"/>
          </a:p>
        </p:txBody>
      </p:sp>
    </p:spTree>
    <p:extLst>
      <p:ext uri="{BB962C8B-B14F-4D97-AF65-F5344CB8AC3E}">
        <p14:creationId xmlns:p14="http://schemas.microsoft.com/office/powerpoint/2010/main" val="204497090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smtClean="0"/>
              <a:t>In </a:t>
            </a:r>
            <a:r>
              <a:rPr lang="en-US" dirty="0"/>
              <a:t>order to track your licenses </a:t>
            </a:r>
            <a:r>
              <a:rPr lang="en-US" dirty="0" smtClean="0"/>
              <a:t>over time, </a:t>
            </a:r>
            <a:r>
              <a:rPr lang="en-US" dirty="0"/>
              <a:t>you need to set up a scheduled task that will run this command periodically.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90</a:t>
            </a:fld>
            <a:endParaRPr lang="en-US"/>
          </a:p>
        </p:txBody>
      </p:sp>
    </p:spTree>
    <p:extLst>
      <p:ext uri="{BB962C8B-B14F-4D97-AF65-F5344CB8AC3E}">
        <p14:creationId xmlns:p14="http://schemas.microsoft.com/office/powerpoint/2010/main" val="426492204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Let’s look at the </a:t>
            </a:r>
            <a:r>
              <a:rPr lang="en-US" sz="1100" dirty="0" err="1" smtClean="0"/>
              <a:t>schtasks</a:t>
            </a:r>
            <a:r>
              <a:rPr lang="en-US" sz="1100" dirty="0" smtClean="0"/>
              <a:t> command in detail.</a:t>
            </a:r>
          </a:p>
        </p:txBody>
      </p:sp>
      <p:sp>
        <p:nvSpPr>
          <p:cNvPr id="4" name="Slide Number Placeholder 3"/>
          <p:cNvSpPr>
            <a:spLocks noGrp="1"/>
          </p:cNvSpPr>
          <p:nvPr>
            <p:ph type="sldNum" sz="quarter" idx="10"/>
          </p:nvPr>
        </p:nvSpPr>
        <p:spPr/>
        <p:txBody>
          <a:bodyPr/>
          <a:lstStyle/>
          <a:p>
            <a:fld id="{AA4844F2-82D7-490B-A8CD-E87EB4B78A90}" type="slidenum">
              <a:rPr lang="en-US" smtClean="0"/>
              <a:t>91</a:t>
            </a:fld>
            <a:endParaRPr lang="en-US"/>
          </a:p>
        </p:txBody>
      </p:sp>
    </p:spTree>
    <p:extLst>
      <p:ext uri="{BB962C8B-B14F-4D97-AF65-F5344CB8AC3E}">
        <p14:creationId xmlns:p14="http://schemas.microsoft.com/office/powerpoint/2010/main" val="402748769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The</a:t>
            </a:r>
            <a:r>
              <a:rPr lang="en-US" sz="1100" baseline="0" dirty="0" smtClean="0"/>
              <a:t> orange</a:t>
            </a:r>
            <a:r>
              <a:rPr lang="en-US" sz="1100" dirty="0" smtClean="0"/>
              <a:t> </a:t>
            </a:r>
            <a:r>
              <a:rPr lang="en-US" sz="1100" dirty="0"/>
              <a:t>section of the line is telling it to run the script every 15 minutes</a:t>
            </a:r>
            <a:r>
              <a:rPr lang="en-US" sz="1100" dirty="0" smtClean="0"/>
              <a:t>:</a:t>
            </a:r>
            <a:endParaRPr lang="en-US" sz="1100" dirty="0"/>
          </a:p>
        </p:txBody>
      </p:sp>
      <p:sp>
        <p:nvSpPr>
          <p:cNvPr id="4" name="Slide Number Placeholder 3"/>
          <p:cNvSpPr>
            <a:spLocks noGrp="1"/>
          </p:cNvSpPr>
          <p:nvPr>
            <p:ph type="sldNum" sz="quarter" idx="10"/>
          </p:nvPr>
        </p:nvSpPr>
        <p:spPr/>
        <p:txBody>
          <a:bodyPr/>
          <a:lstStyle/>
          <a:p>
            <a:fld id="{AA4844F2-82D7-490B-A8CD-E87EB4B78A90}" type="slidenum">
              <a:rPr lang="en-US" smtClean="0"/>
              <a:t>92</a:t>
            </a:fld>
            <a:endParaRPr lang="en-US"/>
          </a:p>
        </p:txBody>
      </p:sp>
    </p:spTree>
    <p:extLst>
      <p:ext uri="{BB962C8B-B14F-4D97-AF65-F5344CB8AC3E}">
        <p14:creationId xmlns:p14="http://schemas.microsoft.com/office/powerpoint/2010/main" val="402748769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Th</a:t>
            </a:r>
            <a:r>
              <a:rPr lang="en-US" sz="1100" baseline="0" dirty="0" smtClean="0"/>
              <a:t>e red section</a:t>
            </a:r>
            <a:r>
              <a:rPr lang="en-US" sz="1100" dirty="0" smtClean="0"/>
              <a:t> </a:t>
            </a:r>
            <a:r>
              <a:rPr lang="en-US" sz="1100" dirty="0"/>
              <a:t>is the name of the task it will create:</a:t>
            </a:r>
          </a:p>
          <a:p>
            <a:r>
              <a:rPr lang="en-US" sz="1100"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93</a:t>
            </a:fld>
            <a:endParaRPr lang="en-US"/>
          </a:p>
        </p:txBody>
      </p:sp>
    </p:spTree>
    <p:extLst>
      <p:ext uri="{BB962C8B-B14F-4D97-AF65-F5344CB8AC3E}">
        <p14:creationId xmlns:p14="http://schemas.microsoft.com/office/powerpoint/2010/main" val="402748769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The green section </a:t>
            </a:r>
            <a:r>
              <a:rPr lang="en-US" sz="1100" dirty="0"/>
              <a:t>tells it what command to run: (my bat file)</a:t>
            </a:r>
          </a:p>
          <a:p>
            <a:r>
              <a:rPr lang="en-US" sz="1100"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94</a:t>
            </a:fld>
            <a:endParaRPr lang="en-US"/>
          </a:p>
        </p:txBody>
      </p:sp>
    </p:spTree>
    <p:extLst>
      <p:ext uri="{BB962C8B-B14F-4D97-AF65-F5344CB8AC3E}">
        <p14:creationId xmlns:p14="http://schemas.microsoft.com/office/powerpoint/2010/main" val="4027487693"/>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Now after </a:t>
            </a:r>
            <a:r>
              <a:rPr lang="en-US" sz="1100" dirty="0"/>
              <a:t>some </a:t>
            </a:r>
            <a:r>
              <a:rPr lang="en-US" sz="1100" dirty="0" smtClean="0"/>
              <a:t>time </a:t>
            </a:r>
            <a:r>
              <a:rPr lang="en-US" sz="1100" dirty="0"/>
              <a:t>collecting data you can </a:t>
            </a:r>
            <a:r>
              <a:rPr lang="en-US" sz="1100" dirty="0" smtClean="0"/>
              <a:t>read</a:t>
            </a:r>
            <a:r>
              <a:rPr lang="en-US" sz="1100" baseline="0" dirty="0" smtClean="0"/>
              <a:t> the data file </a:t>
            </a:r>
            <a:r>
              <a:rPr lang="en-US" sz="1100" dirty="0" smtClean="0"/>
              <a:t>into </a:t>
            </a:r>
            <a:r>
              <a:rPr lang="en-US" sz="1100" dirty="0"/>
              <a:t>excel as a tab delimited file. </a:t>
            </a:r>
            <a:endParaRPr lang="en-US" sz="1100" dirty="0" smtClean="0"/>
          </a:p>
          <a:p>
            <a:endParaRPr lang="en-US" sz="1100" dirty="0" smtClean="0"/>
          </a:p>
          <a:p>
            <a:r>
              <a:rPr lang="en-US" sz="1100" dirty="0" smtClean="0"/>
              <a:t>You’ll </a:t>
            </a:r>
            <a:r>
              <a:rPr lang="en-US" sz="1100" dirty="0"/>
              <a:t>get the feature name, </a:t>
            </a:r>
            <a:r>
              <a:rPr lang="en-US" sz="1100" dirty="0" smtClean="0"/>
              <a:t>date-time, </a:t>
            </a:r>
            <a:r>
              <a:rPr lang="en-US" sz="1100" dirty="0"/>
              <a:t>and number of license, in separate columns. </a:t>
            </a:r>
          </a:p>
        </p:txBody>
      </p:sp>
      <p:sp>
        <p:nvSpPr>
          <p:cNvPr id="4" name="Slide Number Placeholder 3"/>
          <p:cNvSpPr>
            <a:spLocks noGrp="1"/>
          </p:cNvSpPr>
          <p:nvPr>
            <p:ph type="sldNum" sz="quarter" idx="10"/>
          </p:nvPr>
        </p:nvSpPr>
        <p:spPr/>
        <p:txBody>
          <a:bodyPr/>
          <a:lstStyle/>
          <a:p>
            <a:fld id="{AA4844F2-82D7-490B-A8CD-E87EB4B78A90}" type="slidenum">
              <a:rPr lang="en-US" smtClean="0"/>
              <a:t>95</a:t>
            </a:fld>
            <a:endParaRPr lang="en-US"/>
          </a:p>
        </p:txBody>
      </p:sp>
    </p:spTree>
    <p:extLst>
      <p:ext uri="{BB962C8B-B14F-4D97-AF65-F5344CB8AC3E}">
        <p14:creationId xmlns:p14="http://schemas.microsoft.com/office/powerpoint/2010/main" val="4027487693"/>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If </a:t>
            </a:r>
            <a:r>
              <a:rPr lang="en-US" sz="1100" dirty="0"/>
              <a:t>you want, you can use </a:t>
            </a:r>
            <a:r>
              <a:rPr lang="en-US" sz="1100" dirty="0" smtClean="0"/>
              <a:t>columns </a:t>
            </a:r>
            <a:r>
              <a:rPr lang="en-US" sz="1100" dirty="0"/>
              <a:t>B</a:t>
            </a:r>
            <a:r>
              <a:rPr lang="en-US" sz="1100" dirty="0" smtClean="0"/>
              <a:t> &amp;</a:t>
            </a:r>
            <a:r>
              <a:rPr lang="en-US" sz="1100" baseline="0" dirty="0" smtClean="0"/>
              <a:t> C</a:t>
            </a:r>
            <a:r>
              <a:rPr lang="en-US" sz="1100" dirty="0" smtClean="0"/>
              <a:t> </a:t>
            </a:r>
            <a:r>
              <a:rPr lang="en-US" sz="1100" dirty="0"/>
              <a:t>to make a pretty graph for your boss. </a:t>
            </a:r>
            <a:endParaRPr lang="en-US" sz="1100" dirty="0" smtClean="0"/>
          </a:p>
          <a:p>
            <a:endParaRPr lang="en-US" sz="1100" dirty="0" smtClean="0"/>
          </a:p>
          <a:p>
            <a:r>
              <a:rPr lang="en-US" sz="1100" dirty="0" smtClean="0"/>
              <a:t>They </a:t>
            </a:r>
            <a:r>
              <a:rPr lang="en-US" sz="1100" dirty="0"/>
              <a:t>always like that sort of thing. </a:t>
            </a:r>
            <a:r>
              <a:rPr lang="en-US" sz="1100" dirty="0" smtClean="0"/>
              <a:t> </a:t>
            </a:r>
          </a:p>
          <a:p>
            <a:endParaRPr lang="en-US" sz="1100" dirty="0" smtClean="0"/>
          </a:p>
          <a:p>
            <a:r>
              <a:rPr lang="en-US" sz="1100" dirty="0" smtClean="0"/>
              <a:t>Or</a:t>
            </a:r>
            <a:r>
              <a:rPr lang="en-US" sz="1100" dirty="0"/>
              <a:t>, </a:t>
            </a:r>
            <a:r>
              <a:rPr lang="en-US" sz="1100" dirty="0" smtClean="0"/>
              <a:t>just </a:t>
            </a:r>
            <a:r>
              <a:rPr lang="en-US" sz="1100" dirty="0"/>
              <a:t>sort </a:t>
            </a:r>
            <a:r>
              <a:rPr lang="en-US" sz="1100" dirty="0" smtClean="0"/>
              <a:t>on </a:t>
            </a:r>
            <a:r>
              <a:rPr lang="en-US" sz="1100" dirty="0"/>
              <a:t>the third column to find the maximum usage number.</a:t>
            </a:r>
          </a:p>
          <a:p>
            <a:r>
              <a:rPr lang="en-US" sz="1100"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96</a:t>
            </a:fld>
            <a:endParaRPr lang="en-US"/>
          </a:p>
        </p:txBody>
      </p:sp>
    </p:spTree>
    <p:extLst>
      <p:ext uri="{BB962C8B-B14F-4D97-AF65-F5344CB8AC3E}">
        <p14:creationId xmlns:p14="http://schemas.microsoft.com/office/powerpoint/2010/main" val="402748769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this script is not going to do for you is track how </a:t>
            </a:r>
            <a:r>
              <a:rPr lang="en-US" dirty="0" smtClean="0"/>
              <a:t>much </a:t>
            </a:r>
            <a:r>
              <a:rPr lang="en-US" dirty="0"/>
              <a:t>time specific people are using the software. </a:t>
            </a:r>
            <a:endParaRPr lang="en-US" dirty="0" smtClean="0"/>
          </a:p>
          <a:p>
            <a:endParaRPr lang="en-US" dirty="0"/>
          </a:p>
          <a:p>
            <a:r>
              <a:rPr lang="en-US" dirty="0"/>
              <a:t>So it</a:t>
            </a:r>
            <a:r>
              <a:rPr lang="en-US" dirty="0" smtClean="0"/>
              <a:t>’ won’t help </a:t>
            </a:r>
            <a:r>
              <a:rPr lang="en-US" dirty="0"/>
              <a:t>you figure out how much to charge </a:t>
            </a:r>
            <a:r>
              <a:rPr lang="en-US" dirty="0" smtClean="0"/>
              <a:t>different </a:t>
            </a:r>
            <a:r>
              <a:rPr lang="en-US" dirty="0"/>
              <a:t>groups for their </a:t>
            </a:r>
            <a:r>
              <a:rPr lang="en-US" dirty="0" err="1" smtClean="0"/>
              <a:t>useage</a:t>
            </a:r>
            <a:r>
              <a:rPr lang="en-US" dirty="0" smtClean="0"/>
              <a:t>. </a:t>
            </a:r>
            <a:endParaRPr lang="en-US" dirty="0"/>
          </a:p>
          <a:p>
            <a:r>
              <a:rPr lang="en-US" dirty="0"/>
              <a:t>  </a:t>
            </a:r>
          </a:p>
          <a:p>
            <a:r>
              <a:rPr lang="en-US" dirty="0"/>
              <a:t>There is software from </a:t>
            </a:r>
            <a:r>
              <a:rPr lang="en-US" dirty="0" err="1"/>
              <a:t>Flexera</a:t>
            </a:r>
            <a:r>
              <a:rPr lang="en-US" dirty="0"/>
              <a:t> that will track all types of events and usage, but it’s not free. </a:t>
            </a:r>
          </a:p>
          <a:p>
            <a:r>
              <a:rPr lang="en-US" dirty="0"/>
              <a:t>If you have lots of users, it may be worth buying.</a:t>
            </a:r>
          </a:p>
          <a:p>
            <a:r>
              <a:rPr lang="en-US" dirty="0"/>
              <a:t>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There’s another talk later this morning that may also help you with that task.</a:t>
            </a:r>
          </a:p>
          <a:p>
            <a:endParaRPr lang="en-US" dirty="0"/>
          </a:p>
          <a:p>
            <a:r>
              <a:rPr lang="en-US" dirty="0" smtClean="0"/>
              <a:t>That complete my first topic, now let’s talk about the </a:t>
            </a:r>
            <a:r>
              <a:rPr lang="en-US" dirty="0" err="1" smtClean="0"/>
              <a:t>flexnet</a:t>
            </a:r>
            <a:r>
              <a:rPr lang="en-US" dirty="0" smtClean="0"/>
              <a:t> </a:t>
            </a:r>
            <a:r>
              <a:rPr lang="en-US" dirty="0" err="1" smtClean="0"/>
              <a:t>sofware</a:t>
            </a:r>
            <a:r>
              <a:rPr lang="en-US" dirty="0" smtClean="0"/>
              <a:t> that ships with </a:t>
            </a:r>
            <a:r>
              <a:rPr lang="en-US" dirty="0" err="1" smtClean="0"/>
              <a:t>Creo</a:t>
            </a:r>
            <a:r>
              <a:rPr lang="en-US" dirty="0" smtClean="0"/>
              <a:t>.</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97</a:t>
            </a:fld>
            <a:endParaRPr lang="en-US"/>
          </a:p>
        </p:txBody>
      </p:sp>
    </p:spTree>
    <p:extLst>
      <p:ext uri="{BB962C8B-B14F-4D97-AF65-F5344CB8AC3E}">
        <p14:creationId xmlns:p14="http://schemas.microsoft.com/office/powerpoint/2010/main" val="757347134"/>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were already using </a:t>
            </a:r>
            <a:r>
              <a:rPr lang="en-US" dirty="0" err="1"/>
              <a:t>ProE</a:t>
            </a:r>
            <a:r>
              <a:rPr lang="en-US" dirty="0"/>
              <a:t>, it’s highly likely you didn’t install the license server that comes with </a:t>
            </a:r>
            <a:r>
              <a:rPr lang="en-US" dirty="0" err="1"/>
              <a:t>Creo</a:t>
            </a:r>
            <a:r>
              <a:rPr lang="en-US" dirty="0"/>
              <a:t>. </a:t>
            </a:r>
            <a:endParaRPr lang="en-US" dirty="0" smtClean="0"/>
          </a:p>
          <a:p>
            <a:endParaRPr lang="en-US" dirty="0" smtClean="0"/>
          </a:p>
          <a:p>
            <a:r>
              <a:rPr lang="en-US" dirty="0" smtClean="0"/>
              <a:t>The old license will </a:t>
            </a:r>
            <a:r>
              <a:rPr lang="en-US" dirty="0"/>
              <a:t>continue to work just like it always has. </a:t>
            </a:r>
          </a:p>
          <a:p>
            <a:r>
              <a:rPr lang="en-US" dirty="0"/>
              <a:t> </a:t>
            </a:r>
          </a:p>
        </p:txBody>
      </p:sp>
      <p:sp>
        <p:nvSpPr>
          <p:cNvPr id="4" name="Slide Number Placeholder 3"/>
          <p:cNvSpPr>
            <a:spLocks noGrp="1"/>
          </p:cNvSpPr>
          <p:nvPr>
            <p:ph type="sldNum" sz="quarter" idx="10"/>
          </p:nvPr>
        </p:nvSpPr>
        <p:spPr/>
        <p:txBody>
          <a:bodyPr/>
          <a:lstStyle/>
          <a:p>
            <a:fld id="{AA4844F2-82D7-490B-A8CD-E87EB4B78A90}" type="slidenum">
              <a:rPr lang="en-US" smtClean="0"/>
              <a:t>98</a:t>
            </a:fld>
            <a:endParaRPr lang="en-US"/>
          </a:p>
        </p:txBody>
      </p:sp>
    </p:spTree>
    <p:extLst>
      <p:ext uri="{BB962C8B-B14F-4D97-AF65-F5344CB8AC3E}">
        <p14:creationId xmlns:p14="http://schemas.microsoft.com/office/powerpoint/2010/main" val="206099540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a:t>
            </a:r>
            <a:r>
              <a:rPr lang="en-US" dirty="0"/>
              <a:t>you did a fresh install, you will have noticed that there is no menu or pick in the UI to install the license server. </a:t>
            </a:r>
            <a:endParaRPr lang="en-US" dirty="0" smtClean="0"/>
          </a:p>
          <a:p>
            <a:endParaRPr lang="en-US" dirty="0"/>
          </a:p>
          <a:p>
            <a:r>
              <a:rPr lang="en-US" dirty="0"/>
              <a:t>It’s so non-obvious I had to call PTC to find out how. </a:t>
            </a:r>
            <a:endParaRPr lang="en-US" dirty="0" smtClean="0"/>
          </a:p>
          <a:p>
            <a:endParaRPr lang="en-US" dirty="0" smtClean="0"/>
          </a:p>
          <a:p>
            <a:r>
              <a:rPr lang="en-US" dirty="0" smtClean="0"/>
              <a:t>That </a:t>
            </a:r>
            <a:r>
              <a:rPr lang="en-US" dirty="0"/>
              <a:t>seems like bad UI design to me. But then I’m a luddite.</a:t>
            </a:r>
          </a:p>
          <a:p>
            <a:r>
              <a:rPr lang="en-US" dirty="0"/>
              <a:t> </a:t>
            </a:r>
          </a:p>
          <a:p>
            <a:endParaRPr lang="en-US" dirty="0"/>
          </a:p>
        </p:txBody>
      </p:sp>
      <p:sp>
        <p:nvSpPr>
          <p:cNvPr id="4" name="Slide Number Placeholder 3"/>
          <p:cNvSpPr>
            <a:spLocks noGrp="1"/>
          </p:cNvSpPr>
          <p:nvPr>
            <p:ph type="sldNum" sz="quarter" idx="10"/>
          </p:nvPr>
        </p:nvSpPr>
        <p:spPr/>
        <p:txBody>
          <a:bodyPr/>
          <a:lstStyle/>
          <a:p>
            <a:fld id="{AA4844F2-82D7-490B-A8CD-E87EB4B78A90}" type="slidenum">
              <a:rPr lang="en-US" smtClean="0"/>
              <a:t>99</a:t>
            </a:fld>
            <a:endParaRPr lang="en-US"/>
          </a:p>
        </p:txBody>
      </p:sp>
    </p:spTree>
    <p:extLst>
      <p:ext uri="{BB962C8B-B14F-4D97-AF65-F5344CB8AC3E}">
        <p14:creationId xmlns:p14="http://schemas.microsoft.com/office/powerpoint/2010/main" val="20609954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7" name="Group 6"/>
          <p:cNvGrpSpPr/>
          <p:nvPr userDrawn="1"/>
        </p:nvGrpSpPr>
        <p:grpSpPr>
          <a:xfrm>
            <a:off x="0" y="0"/>
            <a:ext cx="9144000" cy="6858000"/>
            <a:chOff x="0" y="0"/>
            <a:chExt cx="9144000" cy="685800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2336" y="402336"/>
              <a:ext cx="2726448" cy="288559"/>
            </a:xfrm>
            <a:prstGeom prst="rect">
              <a:avLst/>
            </a:prstGeom>
          </p:spPr>
        </p:pic>
      </p:grpSp>
      <p:sp>
        <p:nvSpPr>
          <p:cNvPr id="2" name="Title 1"/>
          <p:cNvSpPr>
            <a:spLocks noGrp="1"/>
          </p:cNvSpPr>
          <p:nvPr userDrawn="1">
            <p:ph type="ctrTitle" hasCustomPrompt="1"/>
          </p:nvPr>
        </p:nvSpPr>
        <p:spPr>
          <a:xfrm>
            <a:off x="374904" y="2155911"/>
            <a:ext cx="4008560" cy="923330"/>
          </a:xfrm>
        </p:spPr>
        <p:txBody>
          <a:bodyPr wrap="square" anchor="ctr" anchorCtr="0">
            <a:spAutoFit/>
          </a:bodyPr>
          <a:lstStyle>
            <a:lvl1pPr>
              <a:defRPr sz="3000">
                <a:solidFill>
                  <a:schemeClr val="bg1"/>
                </a:solidFill>
                <a:effectLst>
                  <a:outerShdw blurRad="38100" dist="38100" dir="2700000" algn="tl">
                    <a:srgbClr val="000000">
                      <a:alpha val="43137"/>
                    </a:srgbClr>
                  </a:outerShdw>
                </a:effectLst>
              </a:defRPr>
            </a:lvl1pPr>
          </a:lstStyle>
          <a:p>
            <a:r>
              <a:rPr lang="en-US" dirty="0" smtClean="0"/>
              <a:t>Click to Add Presentation Title</a:t>
            </a:r>
            <a:endParaRPr lang="en-US" dirty="0"/>
          </a:p>
        </p:txBody>
      </p:sp>
      <p:sp>
        <p:nvSpPr>
          <p:cNvPr id="3" name="Subtitle 2"/>
          <p:cNvSpPr>
            <a:spLocks noGrp="1"/>
          </p:cNvSpPr>
          <p:nvPr userDrawn="1">
            <p:ph type="subTitle" idx="1" hasCustomPrompt="1"/>
          </p:nvPr>
        </p:nvSpPr>
        <p:spPr>
          <a:xfrm>
            <a:off x="394524" y="4992624"/>
            <a:ext cx="3721608" cy="246221"/>
          </a:xfrm>
        </p:spPr>
        <p:txBody>
          <a:bodyPr wrap="square" anchor="b">
            <a:spAutoFit/>
          </a:bodyPr>
          <a:lstStyle>
            <a:lvl1pPr marL="0" indent="0" algn="l">
              <a:spcBef>
                <a:spcPts val="0"/>
              </a:spcBef>
              <a:buNone/>
              <a:defRPr sz="1600" b="1">
                <a:solidFill>
                  <a:schemeClr val="bg1"/>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Presenter’s Name</a:t>
            </a:r>
            <a:endParaRPr lang="en-US" dirty="0"/>
          </a:p>
        </p:txBody>
      </p:sp>
      <p:sp>
        <p:nvSpPr>
          <p:cNvPr id="8" name="Text Placeholder 7"/>
          <p:cNvSpPr>
            <a:spLocks noGrp="1"/>
          </p:cNvSpPr>
          <p:nvPr userDrawn="1">
            <p:ph type="body" sz="quarter" idx="10" hasCustomPrompt="1"/>
          </p:nvPr>
        </p:nvSpPr>
        <p:spPr>
          <a:xfrm>
            <a:off x="394524" y="5248656"/>
            <a:ext cx="3730752" cy="327494"/>
          </a:xfrm>
        </p:spPr>
        <p:txBody>
          <a:bodyPr/>
          <a:lstStyle>
            <a:lvl1pPr marL="0" indent="0">
              <a:buNone/>
              <a:defRPr sz="1500">
                <a:solidFill>
                  <a:schemeClr val="bg1"/>
                </a:solidFill>
                <a:latin typeface="Arial Narrow" pitchFamily="34" charset="0"/>
              </a:defRPr>
            </a:lvl1pPr>
            <a:lvl2pPr marL="455613"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smtClean="0"/>
              <a:t>Click to Add Presenter’s Title</a:t>
            </a:r>
          </a:p>
        </p:txBody>
      </p:sp>
      <p:sp>
        <p:nvSpPr>
          <p:cNvPr id="14" name="Text Placeholder 13"/>
          <p:cNvSpPr>
            <a:spLocks noGrp="1"/>
          </p:cNvSpPr>
          <p:nvPr userDrawn="1">
            <p:ph type="body" sz="quarter" idx="11" hasCustomPrompt="1"/>
          </p:nvPr>
        </p:nvSpPr>
        <p:spPr>
          <a:xfrm>
            <a:off x="394524" y="6270479"/>
            <a:ext cx="3565525" cy="392112"/>
          </a:xfrm>
        </p:spPr>
        <p:txBody>
          <a:bodyPr/>
          <a:lstStyle>
            <a:lvl1pPr marL="0" indent="0">
              <a:spcBef>
                <a:spcPts val="0"/>
              </a:spcBef>
              <a:buFontTx/>
              <a:buNone/>
              <a:defRPr sz="1200" baseline="0">
                <a:solidFill>
                  <a:schemeClr val="bg1"/>
                </a:solidFill>
                <a:effectLst>
                  <a:outerShdw blurRad="38100" dist="38100" dir="2700000" algn="tl">
                    <a:srgbClr val="000000">
                      <a:alpha val="43137"/>
                    </a:srgbClr>
                  </a:outerShdw>
                </a:effectLst>
                <a:latin typeface="Arial Narrow" pitchFamily="34" charset="0"/>
              </a:defRPr>
            </a:lvl1pPr>
            <a:lvl2pPr marL="455613"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smtClean="0"/>
              <a:t>Click to Add Event Location &amp; Date</a:t>
            </a:r>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hf sldNum="0"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ne-third/Two-thir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90900" y="1380744"/>
            <a:ext cx="5526088" cy="5029200"/>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idx="13"/>
          </p:nvPr>
        </p:nvSpPr>
        <p:spPr>
          <a:xfrm>
            <a:off x="219250" y="1380744"/>
            <a:ext cx="2771600" cy="5029200"/>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p:txBody>
      </p:sp>
      <p:sp>
        <p:nvSpPr>
          <p:cNvPr id="12" name="Title 11"/>
          <p:cNvSpPr>
            <a:spLocks noGrp="1"/>
          </p:cNvSpPr>
          <p:nvPr>
            <p:ph type="title"/>
          </p:nvPr>
        </p:nvSpPr>
        <p:spPr/>
        <p:txBody>
          <a:bodyPr/>
          <a:lstStyle/>
          <a:p>
            <a:r>
              <a:rPr lang="en-US" smtClean="0"/>
              <a:t>Click to edit Master title style</a:t>
            </a:r>
            <a:endParaRPr lang="en-US"/>
          </a:p>
        </p:txBody>
      </p:sp>
      <p:sp>
        <p:nvSpPr>
          <p:cNvPr id="7" name="Subtitle 2"/>
          <p:cNvSpPr>
            <a:spLocks noGrp="1" noChangeAspect="1"/>
          </p:cNvSpPr>
          <p:nvPr>
            <p:ph type="subTitle" idx="16"/>
          </p:nvPr>
        </p:nvSpPr>
        <p:spPr>
          <a:xfrm>
            <a:off x="215590" y="896112"/>
            <a:ext cx="8695944" cy="338328"/>
          </a:xfrm>
        </p:spPr>
        <p:txBody>
          <a:bodyPr/>
          <a:lstStyle>
            <a:lvl1pPr marL="0" indent="0" algn="l">
              <a:buNone/>
              <a:defRPr sz="2200">
                <a:solidFill>
                  <a:schemeClr val="tx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Footer Placeholder 4"/>
          <p:cNvSpPr>
            <a:spLocks noGrp="1"/>
          </p:cNvSpPr>
          <p:nvPr>
            <p:ph type="ftr" sz="quarter" idx="3"/>
          </p:nvPr>
        </p:nvSpPr>
        <p:spPr>
          <a:xfrm>
            <a:off x="2322576" y="6711696"/>
            <a:ext cx="4498848" cy="109728"/>
          </a:xfrm>
          <a:prstGeom prst="rect">
            <a:avLst/>
          </a:prstGeom>
        </p:spPr>
        <p:txBody>
          <a:bodyPr lIns="0" tIns="0" rIns="0" bIns="0"/>
          <a:lstStyle>
            <a:lvl1pPr algn="ctr">
              <a:defRPr sz="700" b="1"/>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8" name="Rectangle 7"/>
          <p:cNvSpPr/>
          <p:nvPr userDrawn="1"/>
        </p:nvSpPr>
        <p:spPr>
          <a:xfrm flipV="1">
            <a:off x="0" y="-1"/>
            <a:ext cx="9144000" cy="6858001"/>
          </a:xfrm>
          <a:prstGeom prst="rect">
            <a:avLst/>
          </a:prstGeom>
          <a:gradFill rotWithShape="1">
            <a:gsLst>
              <a:gs pos="0">
                <a:srgbClr val="236192"/>
              </a:gs>
              <a:gs pos="100000">
                <a:srgbClr val="236192"/>
              </a:gs>
              <a:gs pos="50000">
                <a:srgbClr val="009CDE"/>
              </a:gs>
            </a:gsLst>
            <a:lin ang="0" scaled="0"/>
          </a:gradFill>
          <a:ln w="9525" cap="flat" cmpd="sng" algn="ctr">
            <a:noFill/>
            <a:prstDash val="solid"/>
          </a:ln>
          <a:effectLst>
            <a:outerShdw blurRad="50800" dist="12700" dir="16200000"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Arial"/>
              <a:ea typeface="+mn-ea"/>
              <a:cs typeface="+mn-cs"/>
            </a:endParaRP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3690" y="2370522"/>
            <a:ext cx="6836620" cy="723569"/>
          </a:xfrm>
          <a:prstGeom prst="rect">
            <a:avLst/>
          </a:prstGeom>
        </p:spPr>
      </p:pic>
      <p:sp>
        <p:nvSpPr>
          <p:cNvPr id="3" name="TextBox 2"/>
          <p:cNvSpPr txBox="1"/>
          <p:nvPr userDrawn="1"/>
        </p:nvSpPr>
        <p:spPr>
          <a:xfrm>
            <a:off x="2258867" y="3397639"/>
            <a:ext cx="4626266" cy="692497"/>
          </a:xfrm>
          <a:prstGeom prst="rect">
            <a:avLst/>
          </a:prstGeom>
          <a:noFill/>
        </p:spPr>
        <p:txBody>
          <a:bodyPr wrap="none" lIns="0" tIns="0" rIns="0" bIns="0" rtlCol="0">
            <a:spAutoFit/>
          </a:bodyPr>
          <a:lstStyle/>
          <a:p>
            <a:pPr algn="ctr"/>
            <a:r>
              <a:rPr lang="en-US" sz="4500" kern="1200" spc="300" dirty="0" smtClean="0">
                <a:solidFill>
                  <a:schemeClr val="bg1"/>
                </a:solidFill>
                <a:effectLst/>
                <a:latin typeface="Arial Narrow" pitchFamily="34" charset="0"/>
                <a:ea typeface="+mn-ea"/>
                <a:cs typeface="+mn-cs"/>
              </a:rPr>
              <a:t>liveglobal.ptc.com </a:t>
            </a:r>
            <a:endParaRPr lang="en-US" sz="4500" spc="300" dirty="0" smtClean="0">
              <a:solidFill>
                <a:schemeClr val="bg1"/>
              </a:solidFill>
              <a:latin typeface="Arial Narrow"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11296" y="6291072"/>
            <a:ext cx="2124260" cy="3000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grpSp>
        <p:nvGrpSpPr>
          <p:cNvPr id="3" name="Group 2"/>
          <p:cNvGrpSpPr/>
          <p:nvPr userDrawn="1"/>
        </p:nvGrpSpPr>
        <p:grpSpPr>
          <a:xfrm>
            <a:off x="-7316" y="0"/>
            <a:ext cx="9151315" cy="6858000"/>
            <a:chOff x="-7316" y="0"/>
            <a:chExt cx="9151315" cy="6858000"/>
          </a:xfrm>
        </p:grpSpPr>
        <p:sp>
          <p:nvSpPr>
            <p:cNvPr id="9" name="Rectangle 8"/>
            <p:cNvSpPr/>
            <p:nvPr userDrawn="1"/>
          </p:nvSpPr>
          <p:spPr>
            <a:xfrm>
              <a:off x="-7316" y="0"/>
              <a:ext cx="9151315" cy="1360074"/>
            </a:xfrm>
            <a:prstGeom prst="rect">
              <a:avLst/>
            </a:prstGeom>
            <a:gradFill rotWithShape="1">
              <a:gsLst>
                <a:gs pos="0">
                  <a:srgbClr val="236192"/>
                </a:gs>
                <a:gs pos="100000">
                  <a:srgbClr val="236192"/>
                </a:gs>
                <a:gs pos="50000">
                  <a:srgbClr val="009CDE"/>
                </a:gs>
              </a:gsLst>
              <a:lin ang="0" scaled="0"/>
            </a:gradFill>
            <a:ln w="9525" cap="flat" cmpd="sng" algn="ctr">
              <a:noFill/>
              <a:prstDash val="solid"/>
            </a:ln>
            <a:effectLst>
              <a:outerShdw blurRad="50800" dist="127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Arial"/>
                <a:ea typeface="+mn-ea"/>
                <a:cs typeface="+mn-cs"/>
              </a:endParaRPr>
            </a:p>
          </p:txBody>
        </p:sp>
        <p:sp>
          <p:nvSpPr>
            <p:cNvPr id="13" name="Rectangle 12"/>
            <p:cNvSpPr/>
            <p:nvPr userDrawn="1"/>
          </p:nvSpPr>
          <p:spPr>
            <a:xfrm flipV="1">
              <a:off x="-2466" y="5682343"/>
              <a:ext cx="9146465" cy="1175657"/>
            </a:xfrm>
            <a:prstGeom prst="rect">
              <a:avLst/>
            </a:prstGeom>
            <a:gradFill rotWithShape="1">
              <a:gsLst>
                <a:gs pos="0">
                  <a:srgbClr val="236192"/>
                </a:gs>
                <a:gs pos="100000">
                  <a:srgbClr val="236192"/>
                </a:gs>
                <a:gs pos="50000">
                  <a:srgbClr val="009CDE"/>
                </a:gs>
              </a:gsLst>
              <a:lin ang="0" scaled="0"/>
            </a:gradFill>
            <a:ln w="9525" cap="flat" cmpd="sng" algn="ctr">
              <a:noFill/>
              <a:prstDash val="solid"/>
            </a:ln>
            <a:effectLst>
              <a:outerShdw blurRad="50800" dist="12700" dir="16200000"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Arial"/>
                <a:ea typeface="+mn-ea"/>
                <a:cs typeface="+mn-cs"/>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77848" y="189081"/>
              <a:ext cx="918574" cy="398942"/>
            </a:xfrm>
            <a:prstGeom prst="rect">
              <a:avLst/>
            </a:prstGeom>
          </p:spPr>
        </p:pic>
      </p:grpSp>
      <p:sp>
        <p:nvSpPr>
          <p:cNvPr id="24" name="Rectangle 6"/>
          <p:cNvSpPr txBox="1">
            <a:spLocks noChangeArrowheads="1"/>
          </p:cNvSpPr>
          <p:nvPr userDrawn="1"/>
        </p:nvSpPr>
        <p:spPr bwMode="auto">
          <a:xfrm>
            <a:off x="8479608" y="6711449"/>
            <a:ext cx="444500" cy="10772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defRPr sz="700"/>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8D7874BA-B114-4D1F-A449-70AD1C45E88A}" type="slidenum">
              <a:rPr kumimoji="0" lang="en-US" b="0" i="0" u="none" strike="noStrike" kern="1200" cap="none" spc="0" normalizeH="0" baseline="0" noProof="0" smtClean="0">
                <a:ln>
                  <a:noFill/>
                </a:ln>
                <a:solidFill>
                  <a:schemeClr val="bg1"/>
                </a:solidFill>
                <a:effectLst/>
                <a:uLnTx/>
                <a:uFillTx/>
                <a:latin typeface="Arial" charset="0"/>
                <a:ea typeface="MS PGothic"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b="0" i="0" u="none" strike="noStrike" kern="1200" cap="none" spc="0" normalizeH="0" baseline="0" noProof="0" dirty="0">
              <a:ln>
                <a:noFill/>
              </a:ln>
              <a:solidFill>
                <a:schemeClr val="bg1"/>
              </a:solidFill>
              <a:effectLst/>
              <a:uLnTx/>
              <a:uFillTx/>
              <a:latin typeface="Arial" charset="0"/>
              <a:ea typeface="MS PGothic" pitchFamily="34" charset="-128"/>
              <a:cs typeface="+mn-cs"/>
            </a:endParaRPr>
          </a:p>
        </p:txBody>
      </p:sp>
      <p:sp>
        <p:nvSpPr>
          <p:cNvPr id="12" name="Subtitle 2"/>
          <p:cNvSpPr>
            <a:spLocks noGrp="1" noChangeAspect="1"/>
          </p:cNvSpPr>
          <p:nvPr>
            <p:ph type="subTitle" idx="15"/>
          </p:nvPr>
        </p:nvSpPr>
        <p:spPr>
          <a:xfrm>
            <a:off x="499334" y="3715728"/>
            <a:ext cx="8255129" cy="338328"/>
          </a:xfrm>
        </p:spPr>
        <p:txBody>
          <a:bodyPr/>
          <a:lstStyle>
            <a:lvl1pPr marL="0" indent="0" algn="r">
              <a:buNone/>
              <a:defRPr sz="2200">
                <a:solidFill>
                  <a:schemeClr val="tx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22" name="Title 21"/>
          <p:cNvSpPr>
            <a:spLocks noGrp="1"/>
          </p:cNvSpPr>
          <p:nvPr>
            <p:ph type="title"/>
          </p:nvPr>
        </p:nvSpPr>
        <p:spPr>
          <a:xfrm>
            <a:off x="507159" y="3159824"/>
            <a:ext cx="8255129" cy="457200"/>
          </a:xfrm>
        </p:spPr>
        <p:txBody>
          <a:bodyPr/>
          <a:lstStyle>
            <a:lvl1pPr algn="r">
              <a:defRPr sz="2800">
                <a:solidFill>
                  <a:schemeClr val="tx1"/>
                </a:solidFill>
              </a:defRPr>
            </a:lvl1pPr>
          </a:lstStyle>
          <a:p>
            <a:r>
              <a:rPr lang="en-US" dirty="0" smtClean="0"/>
              <a:t>Click to edit Master title style</a:t>
            </a:r>
            <a:endParaRPr lang="en-US" dirty="0"/>
          </a:p>
        </p:txBody>
      </p:sp>
      <p:sp>
        <p:nvSpPr>
          <p:cNvPr id="8" name="Footer Placeholder 4"/>
          <p:cNvSpPr>
            <a:spLocks noGrp="1"/>
          </p:cNvSpPr>
          <p:nvPr>
            <p:ph type="ftr" sz="quarter" idx="3"/>
          </p:nvPr>
        </p:nvSpPr>
        <p:spPr>
          <a:xfrm>
            <a:off x="2322576" y="6711696"/>
            <a:ext cx="4498848" cy="109728"/>
          </a:xfrm>
          <a:prstGeom prst="rect">
            <a:avLst/>
          </a:prstGeom>
        </p:spPr>
        <p:txBody>
          <a:bodyPr lIns="0" tIns="0" rIns="0" bIns="0"/>
          <a:lstStyle>
            <a:lvl1pPr algn="ctr">
              <a:defRPr sz="700" b="1">
                <a:solidFill>
                  <a:schemeClr val="bg1"/>
                </a:solidFill>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27969"/>
          <a:stretch/>
        </p:blipFill>
        <p:spPr>
          <a:xfrm flipH="1">
            <a:off x="3371814" y="4295375"/>
            <a:ext cx="5772186" cy="2562625"/>
          </a:xfrm>
          <a:prstGeom prst="rect">
            <a:avLst/>
          </a:prstGeom>
        </p:spPr>
      </p:pic>
      <p:sp>
        <p:nvSpPr>
          <p:cNvPr id="12" name="Rectangle 6"/>
          <p:cNvSpPr txBox="1">
            <a:spLocks noChangeArrowheads="1"/>
          </p:cNvSpPr>
          <p:nvPr userDrawn="1"/>
        </p:nvSpPr>
        <p:spPr bwMode="auto">
          <a:xfrm>
            <a:off x="8479609" y="6711449"/>
            <a:ext cx="444500" cy="10772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defRPr sz="700"/>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8D7874BA-B114-4D1F-A449-70AD1C45E88A}" type="slidenum">
              <a:rPr kumimoji="0" lang="en-US" b="0" i="0" u="none" strike="noStrike" kern="1200" cap="none" spc="0" normalizeH="0" baseline="0" noProof="0" smtClean="0">
                <a:ln>
                  <a:noFill/>
                </a:ln>
                <a:solidFill>
                  <a:schemeClr val="tx1"/>
                </a:solidFill>
                <a:effectLst/>
                <a:uLnTx/>
                <a:uFillTx/>
                <a:latin typeface="Arial" charset="0"/>
                <a:ea typeface="MS PGothic"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b="0" i="0" u="none" strike="noStrike" kern="1200" cap="none" spc="0" normalizeH="0" baseline="0" noProof="0" dirty="0">
              <a:ln>
                <a:noFill/>
              </a:ln>
              <a:solidFill>
                <a:schemeClr val="tx1"/>
              </a:solidFill>
              <a:effectLst/>
              <a:uLnTx/>
              <a:uFillTx/>
              <a:latin typeface="Arial" charset="0"/>
              <a:ea typeface="MS PGothic" pitchFamily="34" charset="-128"/>
              <a:cs typeface="+mn-cs"/>
            </a:endParaRPr>
          </a:p>
        </p:txBody>
      </p:sp>
      <p:sp>
        <p:nvSpPr>
          <p:cNvPr id="8" name="Title 7"/>
          <p:cNvSpPr>
            <a:spLocks noGrp="1"/>
          </p:cNvSpPr>
          <p:nvPr>
            <p:ph type="title"/>
          </p:nvPr>
        </p:nvSpPr>
        <p:spPr>
          <a:xfrm>
            <a:off x="216100" y="151422"/>
            <a:ext cx="7612056" cy="457200"/>
          </a:xfrm>
        </p:spPr>
        <p:txBody>
          <a:bodyPr vert="horz" lIns="0" tIns="0" rIns="0" bIns="0" rtlCol="0" anchor="ctr" anchorCtr="0">
            <a:noAutofit/>
          </a:bodyPr>
          <a:lstStyle>
            <a:lvl1pPr>
              <a:defRPr lang="en-US" dirty="0"/>
            </a:lvl1pPr>
          </a:lstStyle>
          <a:p>
            <a:pPr lvl="0"/>
            <a:r>
              <a:rPr lang="en-US" smtClean="0"/>
              <a:t>Click to edit Master title style</a:t>
            </a:r>
            <a:endParaRPr lang="en-US" dirty="0"/>
          </a:p>
        </p:txBody>
      </p:sp>
      <p:sp>
        <p:nvSpPr>
          <p:cNvPr id="7" name="Subtitle 2"/>
          <p:cNvSpPr>
            <a:spLocks noGrp="1" noChangeAspect="1"/>
          </p:cNvSpPr>
          <p:nvPr>
            <p:ph type="subTitle" idx="15"/>
          </p:nvPr>
        </p:nvSpPr>
        <p:spPr>
          <a:xfrm>
            <a:off x="216100" y="896112"/>
            <a:ext cx="8695944" cy="533843"/>
          </a:xfrm>
        </p:spPr>
        <p:txBody>
          <a:bodyPr/>
          <a:lstStyle>
            <a:lvl1pPr marL="0" indent="0" algn="l">
              <a:buNone/>
              <a:defRPr sz="2200">
                <a:solidFill>
                  <a:schemeClr val="tx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3"/>
          </p:nvPr>
        </p:nvSpPr>
        <p:spPr>
          <a:xfrm>
            <a:off x="2322576" y="6711696"/>
            <a:ext cx="4498848" cy="109728"/>
          </a:xfrm>
          <a:prstGeom prst="rect">
            <a:avLst/>
          </a:prstGeom>
        </p:spPr>
        <p:txBody>
          <a:bodyPr lIns="0" tIns="0" rIns="0" bIns="0"/>
          <a:lstStyle>
            <a:lvl1pPr algn="ctr">
              <a:defRPr sz="700" b="1"/>
            </a:lvl1pPr>
          </a:lstStyle>
          <a:p>
            <a:endParaRPr lang="en-US" dirty="0"/>
          </a:p>
        </p:txBody>
      </p:sp>
      <p:sp>
        <p:nvSpPr>
          <p:cNvPr id="9" name="Text Placeholder 8"/>
          <p:cNvSpPr>
            <a:spLocks noGrp="1"/>
          </p:cNvSpPr>
          <p:nvPr>
            <p:ph type="body" sz="quarter" idx="16"/>
          </p:nvPr>
        </p:nvSpPr>
        <p:spPr>
          <a:xfrm>
            <a:off x="216100" y="1380744"/>
            <a:ext cx="8695944"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7" name="Subtitle 2"/>
          <p:cNvSpPr>
            <a:spLocks noGrp="1" noChangeAspect="1"/>
          </p:cNvSpPr>
          <p:nvPr>
            <p:ph type="subTitle" idx="15"/>
          </p:nvPr>
        </p:nvSpPr>
        <p:spPr>
          <a:xfrm>
            <a:off x="215590" y="896112"/>
            <a:ext cx="8695944" cy="338328"/>
          </a:xfrm>
        </p:spPr>
        <p:txBody>
          <a:bodyPr/>
          <a:lstStyle>
            <a:lvl1pPr marL="0" indent="0" algn="l">
              <a:buNone/>
              <a:defRPr sz="2200">
                <a:solidFill>
                  <a:schemeClr val="tx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Footer Placeholder 4"/>
          <p:cNvSpPr>
            <a:spLocks noGrp="1"/>
          </p:cNvSpPr>
          <p:nvPr>
            <p:ph type="ftr" sz="quarter" idx="3"/>
          </p:nvPr>
        </p:nvSpPr>
        <p:spPr>
          <a:xfrm>
            <a:off x="2322576" y="6711696"/>
            <a:ext cx="4498848" cy="109728"/>
          </a:xfrm>
          <a:prstGeom prst="rect">
            <a:avLst/>
          </a:prstGeom>
        </p:spPr>
        <p:txBody>
          <a:bodyPr lIns="0" tIns="0" rIns="0" bIns="0"/>
          <a:lstStyle>
            <a:lvl1pPr algn="ctr">
              <a:defRPr sz="700" b="1"/>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9456" y="1380744"/>
            <a:ext cx="8699737" cy="5029200"/>
          </a:xfrm>
        </p:spPr>
        <p:txBody>
          <a:bodyPr>
            <a:noAutofit/>
          </a:bodyPr>
          <a:lstStyle>
            <a:lvl1pPr marL="230188" indent="-230188">
              <a:spcBef>
                <a:spcPts val="1800"/>
              </a:spcBef>
              <a:buClr>
                <a:schemeClr val="bg2"/>
              </a:buClr>
              <a:defRPr sz="2000">
                <a:solidFill>
                  <a:schemeClr val="bg2"/>
                </a:solidFill>
              </a:defRPr>
            </a:lvl1pPr>
            <a:lvl2pPr marL="684213" indent="-228600">
              <a:spcBef>
                <a:spcPts val="0"/>
              </a:spcBef>
              <a:spcAft>
                <a:spcPts val="200"/>
              </a:spcAft>
              <a:defRPr sz="1800">
                <a:solidFill>
                  <a:srgbClr val="4C4D4F"/>
                </a:solidFill>
                <a:latin typeface="Arial Narrow" pitchFamily="34" charset="0"/>
              </a:defRPr>
            </a:lvl2pPr>
            <a:lvl3pPr marL="1143000" indent="-228600">
              <a:spcBef>
                <a:spcPts val="0"/>
              </a:spcBef>
              <a:spcAft>
                <a:spcPts val="200"/>
              </a:spcAft>
              <a:defRPr sz="1600">
                <a:solidFill>
                  <a:srgbClr val="4C4D4F"/>
                </a:solidFill>
                <a:latin typeface="Arial Narrow" pitchFamily="34" charset="0"/>
              </a:defRPr>
            </a:lvl3pPr>
            <a:lvl4pPr marL="1428750" indent="-228600">
              <a:defRPr sz="1400">
                <a:solidFill>
                  <a:srgbClr val="4C4D4F"/>
                </a:solidFill>
              </a:defRPr>
            </a:lvl4pPr>
            <a:lvl5pPr marL="1827213" indent="-228600">
              <a:defRPr sz="1400">
                <a:solidFill>
                  <a:srgbClr val="4C4D4F"/>
                </a:soli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Title 7"/>
          <p:cNvSpPr>
            <a:spLocks noGrp="1"/>
          </p:cNvSpPr>
          <p:nvPr>
            <p:ph type="title"/>
          </p:nvPr>
        </p:nvSpPr>
        <p:spPr/>
        <p:txBody>
          <a:bodyPr/>
          <a:lstStyle/>
          <a:p>
            <a:r>
              <a:rPr lang="en-US" smtClean="0"/>
              <a:t>Click to edit Master title style</a:t>
            </a:r>
            <a:endParaRPr lang="en-US" dirty="0"/>
          </a:p>
        </p:txBody>
      </p:sp>
      <p:sp>
        <p:nvSpPr>
          <p:cNvPr id="7" name="Subtitle 2"/>
          <p:cNvSpPr>
            <a:spLocks noGrp="1" noChangeAspect="1"/>
          </p:cNvSpPr>
          <p:nvPr>
            <p:ph type="subTitle" idx="15"/>
          </p:nvPr>
        </p:nvSpPr>
        <p:spPr>
          <a:xfrm>
            <a:off x="215590" y="896112"/>
            <a:ext cx="8695944" cy="338328"/>
          </a:xfrm>
        </p:spPr>
        <p:txBody>
          <a:bodyPr/>
          <a:lstStyle>
            <a:lvl1pPr marL="0" indent="0" algn="l">
              <a:buNone/>
              <a:defRPr sz="2200">
                <a:solidFill>
                  <a:schemeClr val="tx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3"/>
          </p:nvPr>
        </p:nvSpPr>
        <p:spPr>
          <a:xfrm>
            <a:off x="2322576" y="6711696"/>
            <a:ext cx="4498848" cy="109728"/>
          </a:xfrm>
          <a:prstGeom prst="rect">
            <a:avLst/>
          </a:prstGeom>
        </p:spPr>
        <p:txBody>
          <a:bodyPr lIns="0" tIns="0" rIns="0" bIns="0"/>
          <a:lstStyle>
            <a:lvl1pPr algn="ctr">
              <a:defRPr sz="700" b="1"/>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1922" y="1380744"/>
            <a:ext cx="4176132" cy="50292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740856" y="1380744"/>
            <a:ext cx="4176132" cy="50292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7" name="Subtitle 2"/>
          <p:cNvSpPr>
            <a:spLocks noGrp="1" noChangeAspect="1"/>
          </p:cNvSpPr>
          <p:nvPr>
            <p:ph type="subTitle" idx="15"/>
          </p:nvPr>
        </p:nvSpPr>
        <p:spPr>
          <a:xfrm>
            <a:off x="215590" y="896112"/>
            <a:ext cx="8695944" cy="338328"/>
          </a:xfrm>
        </p:spPr>
        <p:txBody>
          <a:bodyPr/>
          <a:lstStyle>
            <a:lvl1pPr marL="0" indent="0" algn="l">
              <a:buNone/>
              <a:defRPr sz="2200">
                <a:solidFill>
                  <a:schemeClr val="tx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Footer Placeholder 4"/>
          <p:cNvSpPr>
            <a:spLocks noGrp="1"/>
          </p:cNvSpPr>
          <p:nvPr>
            <p:ph type="ftr" sz="quarter" idx="3"/>
          </p:nvPr>
        </p:nvSpPr>
        <p:spPr>
          <a:xfrm>
            <a:off x="2322576" y="6711696"/>
            <a:ext cx="4498848" cy="109728"/>
          </a:xfrm>
          <a:prstGeom prst="rect">
            <a:avLst/>
          </a:prstGeom>
        </p:spPr>
        <p:txBody>
          <a:bodyPr lIns="0" tIns="0" rIns="0" bIns="0"/>
          <a:lstStyle>
            <a:lvl1pPr algn="ctr">
              <a:defRPr sz="700" b="1"/>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221922" y="1380744"/>
            <a:ext cx="2748477" cy="5029200"/>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15" name="Title 14"/>
          <p:cNvSpPr>
            <a:spLocks noGrp="1"/>
          </p:cNvSpPr>
          <p:nvPr>
            <p:ph type="title"/>
          </p:nvPr>
        </p:nvSpPr>
        <p:spPr/>
        <p:txBody>
          <a:bodyPr/>
          <a:lstStyle/>
          <a:p>
            <a:r>
              <a:rPr lang="en-US" smtClean="0"/>
              <a:t>Click to edit Master title style</a:t>
            </a:r>
            <a:endParaRPr lang="en-US"/>
          </a:p>
        </p:txBody>
      </p:sp>
      <p:sp>
        <p:nvSpPr>
          <p:cNvPr id="20" name="Content Placeholder 19"/>
          <p:cNvSpPr>
            <a:spLocks noGrp="1"/>
          </p:cNvSpPr>
          <p:nvPr>
            <p:ph sz="quarter" idx="15"/>
          </p:nvPr>
        </p:nvSpPr>
        <p:spPr>
          <a:xfrm>
            <a:off x="3181000" y="1380744"/>
            <a:ext cx="2752344" cy="50292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22" name="Content Placeholder 21"/>
          <p:cNvSpPr>
            <a:spLocks noGrp="1"/>
          </p:cNvSpPr>
          <p:nvPr>
            <p:ph sz="quarter" idx="16"/>
          </p:nvPr>
        </p:nvSpPr>
        <p:spPr>
          <a:xfrm>
            <a:off x="6148120" y="1380744"/>
            <a:ext cx="2752344" cy="50292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8" name="Subtitle 2"/>
          <p:cNvSpPr>
            <a:spLocks noGrp="1" noChangeAspect="1"/>
          </p:cNvSpPr>
          <p:nvPr>
            <p:ph type="subTitle" idx="17"/>
          </p:nvPr>
        </p:nvSpPr>
        <p:spPr>
          <a:xfrm>
            <a:off x="215590" y="896112"/>
            <a:ext cx="8695944" cy="338328"/>
          </a:xfrm>
        </p:spPr>
        <p:txBody>
          <a:bodyPr/>
          <a:lstStyle>
            <a:lvl1pPr marL="0" indent="0" algn="l">
              <a:buNone/>
              <a:defRPr sz="2200">
                <a:solidFill>
                  <a:schemeClr val="tx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Footer Placeholder 4"/>
          <p:cNvSpPr>
            <a:spLocks noGrp="1"/>
          </p:cNvSpPr>
          <p:nvPr>
            <p:ph type="ftr" sz="quarter" idx="3"/>
          </p:nvPr>
        </p:nvSpPr>
        <p:spPr>
          <a:xfrm>
            <a:off x="2322576" y="6711696"/>
            <a:ext cx="4498848" cy="109728"/>
          </a:xfrm>
          <a:prstGeom prst="rect">
            <a:avLst/>
          </a:prstGeom>
        </p:spPr>
        <p:txBody>
          <a:bodyPr lIns="0" tIns="0" rIns="0" bIns="0"/>
          <a:lstStyle>
            <a:lvl1pPr algn="ctr">
              <a:defRPr sz="700" b="1"/>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a:p>
        </p:txBody>
      </p:sp>
      <p:sp>
        <p:nvSpPr>
          <p:cNvPr id="12" name="Content Placeholder 11"/>
          <p:cNvSpPr>
            <a:spLocks noGrp="1"/>
          </p:cNvSpPr>
          <p:nvPr>
            <p:ph sz="quarter" idx="14"/>
          </p:nvPr>
        </p:nvSpPr>
        <p:spPr>
          <a:xfrm>
            <a:off x="219456" y="1380744"/>
            <a:ext cx="4071938" cy="237744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14" name="Content Placeholder 11"/>
          <p:cNvSpPr>
            <a:spLocks noGrp="1"/>
          </p:cNvSpPr>
          <p:nvPr>
            <p:ph sz="quarter" idx="16"/>
          </p:nvPr>
        </p:nvSpPr>
        <p:spPr>
          <a:xfrm>
            <a:off x="4845050" y="1380744"/>
            <a:ext cx="4071938" cy="237744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18" name="Content Placeholder 11"/>
          <p:cNvSpPr>
            <a:spLocks noGrp="1"/>
          </p:cNvSpPr>
          <p:nvPr>
            <p:ph sz="quarter" idx="19"/>
          </p:nvPr>
        </p:nvSpPr>
        <p:spPr>
          <a:xfrm>
            <a:off x="219456" y="4041648"/>
            <a:ext cx="4071938" cy="237744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19" name="Content Placeholder 11"/>
          <p:cNvSpPr>
            <a:spLocks noGrp="1"/>
          </p:cNvSpPr>
          <p:nvPr>
            <p:ph sz="quarter" idx="20"/>
          </p:nvPr>
        </p:nvSpPr>
        <p:spPr>
          <a:xfrm>
            <a:off x="4845050" y="4041648"/>
            <a:ext cx="4071938" cy="237744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11" name="Subtitle 2"/>
          <p:cNvSpPr>
            <a:spLocks noGrp="1" noChangeAspect="1"/>
          </p:cNvSpPr>
          <p:nvPr>
            <p:ph type="subTitle" idx="15"/>
          </p:nvPr>
        </p:nvSpPr>
        <p:spPr>
          <a:xfrm>
            <a:off x="215590" y="896112"/>
            <a:ext cx="8695944" cy="338328"/>
          </a:xfrm>
        </p:spPr>
        <p:txBody>
          <a:bodyPr/>
          <a:lstStyle>
            <a:lvl1pPr marL="0" indent="0" algn="l">
              <a:buNone/>
              <a:defRPr sz="2200">
                <a:solidFill>
                  <a:schemeClr val="tx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8" name="Footer Placeholder 4"/>
          <p:cNvSpPr>
            <a:spLocks noGrp="1"/>
          </p:cNvSpPr>
          <p:nvPr>
            <p:ph type="ftr" sz="quarter" idx="3"/>
          </p:nvPr>
        </p:nvSpPr>
        <p:spPr>
          <a:xfrm>
            <a:off x="2322576" y="6711696"/>
            <a:ext cx="4498848" cy="109728"/>
          </a:xfrm>
          <a:prstGeom prst="rect">
            <a:avLst/>
          </a:prstGeom>
        </p:spPr>
        <p:txBody>
          <a:bodyPr lIns="0" tIns="0" rIns="0" bIns="0"/>
          <a:lstStyle>
            <a:lvl1pPr algn="ctr">
              <a:defRPr sz="700" b="1"/>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Over One">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a:p>
        </p:txBody>
      </p:sp>
      <p:sp>
        <p:nvSpPr>
          <p:cNvPr id="12" name="Content Placeholder 11"/>
          <p:cNvSpPr>
            <a:spLocks noGrp="1"/>
          </p:cNvSpPr>
          <p:nvPr>
            <p:ph sz="quarter" idx="14"/>
          </p:nvPr>
        </p:nvSpPr>
        <p:spPr>
          <a:xfrm>
            <a:off x="219456" y="1380744"/>
            <a:ext cx="8697532" cy="237744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16" name="Content Placeholder 11"/>
          <p:cNvSpPr>
            <a:spLocks noGrp="1"/>
          </p:cNvSpPr>
          <p:nvPr>
            <p:ph sz="quarter" idx="19"/>
          </p:nvPr>
        </p:nvSpPr>
        <p:spPr>
          <a:xfrm>
            <a:off x="219456" y="4041648"/>
            <a:ext cx="8697532" cy="237744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7" name="Subtitle 2"/>
          <p:cNvSpPr>
            <a:spLocks noGrp="1" noChangeAspect="1"/>
          </p:cNvSpPr>
          <p:nvPr>
            <p:ph type="subTitle" idx="15"/>
          </p:nvPr>
        </p:nvSpPr>
        <p:spPr>
          <a:xfrm>
            <a:off x="215590" y="896112"/>
            <a:ext cx="8695944" cy="338328"/>
          </a:xfrm>
        </p:spPr>
        <p:txBody>
          <a:bodyPr/>
          <a:lstStyle>
            <a:lvl1pPr marL="0" indent="0" algn="l">
              <a:buNone/>
              <a:defRPr sz="2200">
                <a:solidFill>
                  <a:schemeClr val="tx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Footer Placeholder 4"/>
          <p:cNvSpPr>
            <a:spLocks noGrp="1"/>
          </p:cNvSpPr>
          <p:nvPr>
            <p:ph type="ftr" sz="quarter" idx="3"/>
          </p:nvPr>
        </p:nvSpPr>
        <p:spPr>
          <a:xfrm>
            <a:off x="2322576" y="6711696"/>
            <a:ext cx="4498848" cy="109728"/>
          </a:xfrm>
          <a:prstGeom prst="rect">
            <a:avLst/>
          </a:prstGeom>
        </p:spPr>
        <p:txBody>
          <a:bodyPr lIns="0" tIns="0" rIns="0" bIns="0"/>
          <a:lstStyle>
            <a:lvl1pPr algn="ctr">
              <a:defRPr sz="700" b="1"/>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786384"/>
            <a:chOff x="0" y="0"/>
            <a:chExt cx="9144000" cy="786384"/>
          </a:xfrm>
        </p:grpSpPr>
        <p:sp>
          <p:nvSpPr>
            <p:cNvPr id="16" name="Rectangle 15"/>
            <p:cNvSpPr/>
            <p:nvPr userDrawn="1"/>
          </p:nvSpPr>
          <p:spPr>
            <a:xfrm>
              <a:off x="0" y="0"/>
              <a:ext cx="9144000" cy="786384"/>
            </a:xfrm>
            <a:prstGeom prst="rect">
              <a:avLst/>
            </a:prstGeom>
            <a:gradFill rotWithShape="1">
              <a:gsLst>
                <a:gs pos="0">
                  <a:srgbClr val="236192"/>
                </a:gs>
                <a:gs pos="100000">
                  <a:srgbClr val="236192"/>
                </a:gs>
                <a:gs pos="50000">
                  <a:srgbClr val="009CDE"/>
                </a:gs>
              </a:gsLst>
              <a:lin ang="0" scaled="0"/>
            </a:gradFill>
            <a:ln w="9525" cap="flat" cmpd="sng" algn="ctr">
              <a:noFill/>
              <a:prstDash val="solid"/>
            </a:ln>
            <a:effectLst>
              <a:outerShdw blurRad="50800" dist="127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Arial"/>
                <a:ea typeface="+mn-ea"/>
                <a:cs typeface="+mn-cs"/>
              </a:endParaRPr>
            </a:p>
          </p:txBody>
        </p:sp>
        <p:pic>
          <p:nvPicPr>
            <p:cNvPr id="5" name="Picture 4"/>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077848" y="189081"/>
              <a:ext cx="918574" cy="398942"/>
            </a:xfrm>
            <a:prstGeom prst="rect">
              <a:avLst/>
            </a:prstGeom>
          </p:spPr>
        </p:pic>
      </p:grpSp>
      <p:sp>
        <p:nvSpPr>
          <p:cNvPr id="2" name="Title Placeholder 1"/>
          <p:cNvSpPr>
            <a:spLocks noGrp="1"/>
          </p:cNvSpPr>
          <p:nvPr>
            <p:ph type="title"/>
          </p:nvPr>
        </p:nvSpPr>
        <p:spPr>
          <a:xfrm>
            <a:off x="216100" y="151088"/>
            <a:ext cx="7612056" cy="457200"/>
          </a:xfrm>
          <a:prstGeom prst="rect">
            <a:avLst/>
          </a:prstGeom>
        </p:spPr>
        <p:txBody>
          <a:bodyPr vert="horz" lIns="0" tIns="0" rIns="0" bIns="0" rtlCol="0" anchor="ctr"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9456" y="1380744"/>
            <a:ext cx="8613648" cy="5029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Rectangle 6"/>
          <p:cNvSpPr txBox="1">
            <a:spLocks noChangeArrowheads="1"/>
          </p:cNvSpPr>
          <p:nvPr/>
        </p:nvSpPr>
        <p:spPr bwMode="auto">
          <a:xfrm>
            <a:off x="8479608" y="6711449"/>
            <a:ext cx="444500" cy="10772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defRPr sz="700"/>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8D7874BA-B114-4D1F-A449-70AD1C45E88A}" type="slidenum">
              <a:rPr kumimoji="0" lang="en-US" b="0" i="0" u="none" strike="noStrike" kern="1200" cap="none" spc="0" normalizeH="0" baseline="0" noProof="0" smtClean="0">
                <a:ln>
                  <a:noFill/>
                </a:ln>
                <a:solidFill>
                  <a:schemeClr val="tx1"/>
                </a:solidFill>
                <a:effectLst/>
                <a:uLnTx/>
                <a:uFillTx/>
                <a:latin typeface="Arial" charset="0"/>
                <a:ea typeface="MS PGothic"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b="0" i="0" u="none" strike="noStrike" kern="1200" cap="none" spc="0" normalizeH="0" baseline="0" noProof="0" dirty="0">
              <a:ln>
                <a:noFill/>
              </a:ln>
              <a:solidFill>
                <a:schemeClr val="tx1"/>
              </a:solidFill>
              <a:effectLst/>
              <a:uLnTx/>
              <a:uFillTx/>
              <a:latin typeface="Arial" charset="0"/>
              <a:ea typeface="MS PGothic" pitchFamily="34" charset="-128"/>
              <a:cs typeface="+mn-cs"/>
            </a:endParaRPr>
          </a:p>
        </p:txBody>
      </p:sp>
      <p:sp>
        <p:nvSpPr>
          <p:cNvPr id="12" name="Footer Placeholder 4"/>
          <p:cNvSpPr>
            <a:spLocks noGrp="1"/>
          </p:cNvSpPr>
          <p:nvPr>
            <p:ph type="ftr" sz="quarter" idx="3"/>
          </p:nvPr>
        </p:nvSpPr>
        <p:spPr>
          <a:xfrm>
            <a:off x="2322576" y="6711696"/>
            <a:ext cx="4498848" cy="109728"/>
          </a:xfrm>
          <a:prstGeom prst="rect">
            <a:avLst/>
          </a:prstGeom>
        </p:spPr>
        <p:txBody>
          <a:bodyPr lIns="0" tIns="0" rIns="0" bIns="0"/>
          <a:lstStyle>
            <a:lvl1pPr algn="ctr">
              <a:defRPr sz="700" b="1"/>
            </a:lvl1pP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67" r:id="rId3"/>
    <p:sldLayoutId id="2147483654" r:id="rId4"/>
    <p:sldLayoutId id="2147483650" r:id="rId5"/>
    <p:sldLayoutId id="2147483652" r:id="rId6"/>
    <p:sldLayoutId id="2147483653" r:id="rId7"/>
    <p:sldLayoutId id="2147483657" r:id="rId8"/>
    <p:sldLayoutId id="2147483658" r:id="rId9"/>
    <p:sldLayoutId id="2147483656" r:id="rId10"/>
    <p:sldLayoutId id="2147483655" r:id="rId11"/>
    <p:sldLayoutId id="2147483668" r:id="rId12"/>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hf sldNum="0" hdr="0" dt="0"/>
  <p:txStyles>
    <p:titleStyle>
      <a:lvl1pPr algn="l" defTabSz="914400" rtl="0" eaLnBrk="1" latinLnBrk="0" hangingPunct="1">
        <a:spcBef>
          <a:spcPct val="0"/>
        </a:spcBef>
        <a:buNone/>
        <a:defRPr sz="2400" b="0" kern="1200">
          <a:solidFill>
            <a:schemeClr val="bg1"/>
          </a:solidFill>
          <a:latin typeface="+mj-lt"/>
          <a:ea typeface="+mj-ea"/>
          <a:cs typeface="+mj-cs"/>
        </a:defRPr>
      </a:lvl1pPr>
    </p:titleStyle>
    <p:bodyStyle>
      <a:lvl1pPr marL="230188" indent="-230188" algn="l" defTabSz="914400" rtl="0" eaLnBrk="1" latinLnBrk="0" hangingPunct="1">
        <a:spcBef>
          <a:spcPts val="1800"/>
        </a:spcBef>
        <a:buClr>
          <a:schemeClr val="bg2"/>
        </a:buClr>
        <a:buFont typeface="Arial" pitchFamily="34" charset="0"/>
        <a:buChar char="•"/>
        <a:defRPr sz="2000" kern="1200">
          <a:solidFill>
            <a:schemeClr val="bg2"/>
          </a:solidFill>
          <a:latin typeface="+mn-lt"/>
          <a:ea typeface="+mn-ea"/>
          <a:cs typeface="+mn-cs"/>
        </a:defRPr>
      </a:lvl1pPr>
      <a:lvl2pPr marL="684213" indent="-228600" algn="l" defTabSz="914400" rtl="0" eaLnBrk="1" latinLnBrk="0" hangingPunct="1">
        <a:spcBef>
          <a:spcPts val="0"/>
        </a:spcBef>
        <a:spcAft>
          <a:spcPts val="200"/>
        </a:spcAft>
        <a:buFont typeface="Arial" pitchFamily="34" charset="0"/>
        <a:buChar char="–"/>
        <a:defRPr sz="1800" kern="1200">
          <a:solidFill>
            <a:srgbClr val="4C4D4F"/>
          </a:solidFill>
          <a:latin typeface="Arial Narrow" pitchFamily="34" charset="0"/>
          <a:ea typeface="+mn-ea"/>
          <a:cs typeface="+mn-cs"/>
        </a:defRPr>
      </a:lvl2pPr>
      <a:lvl3pPr marL="1143000" indent="-228600" algn="l" defTabSz="1085850" rtl="0" eaLnBrk="1" latinLnBrk="0" hangingPunct="1">
        <a:spcBef>
          <a:spcPts val="0"/>
        </a:spcBef>
        <a:spcAft>
          <a:spcPts val="200"/>
        </a:spcAft>
        <a:buFont typeface="Arial" pitchFamily="34" charset="0"/>
        <a:buChar char="•"/>
        <a:defRPr sz="1600" kern="1200">
          <a:solidFill>
            <a:srgbClr val="4C4D4F"/>
          </a:solidFill>
          <a:latin typeface="Arial Narrow" pitchFamily="34" charset="0"/>
          <a:ea typeface="+mn-ea"/>
          <a:cs typeface="+mn-cs"/>
        </a:defRPr>
      </a:lvl3pPr>
      <a:lvl4pPr marL="1600200" indent="-228600" algn="l" defTabSz="914400" rtl="0" eaLnBrk="1" latinLnBrk="0" hangingPunct="1">
        <a:spcBef>
          <a:spcPct val="20000"/>
        </a:spcBef>
        <a:buFont typeface="Arial" pitchFamily="34" charset="0"/>
        <a:buChar char="–"/>
        <a:defRPr sz="1400" kern="1200">
          <a:solidFill>
            <a:srgbClr val="4C4D4F"/>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rgbClr val="4C4D4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0.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10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1.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10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2.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10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3.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6.xml"/><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3" Type="http://schemas.openxmlformats.org/officeDocument/2006/relationships/hyperlink" Target="http://stonequary:8080/" TargetMode="External"/><Relationship Id="rId2" Type="http://schemas.openxmlformats.org/officeDocument/2006/relationships/notesSlide" Target="../notesSlides/notesSlide107.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108.xml.rels><?xml version="1.0" encoding="UTF-8" standalone="yes"?>
<Relationships xmlns="http://schemas.openxmlformats.org/package/2006/relationships"><Relationship Id="rId3" Type="http://schemas.openxmlformats.org/officeDocument/2006/relationships/hyperlink" Target="http://stonequary:8080/" TargetMode="External"/><Relationship Id="rId2" Type="http://schemas.openxmlformats.org/officeDocument/2006/relationships/notesSlide" Target="../notesSlides/notesSlide108.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109.xml.rels><?xml version="1.0" encoding="UTF-8" standalone="yes"?>
<Relationships xmlns="http://schemas.openxmlformats.org/package/2006/relationships"><Relationship Id="rId3" Type="http://schemas.openxmlformats.org/officeDocument/2006/relationships/hyperlink" Target="http://stonequary:8080/" TargetMode="External"/><Relationship Id="rId2" Type="http://schemas.openxmlformats.org/officeDocument/2006/relationships/notesSlide" Target="../notesSlides/notesSlide109.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3" Type="http://schemas.openxmlformats.org/officeDocument/2006/relationships/hyperlink" Target="http://stonequary:8080/" TargetMode="External"/><Relationship Id="rId2" Type="http://schemas.openxmlformats.org/officeDocument/2006/relationships/notesSlide" Target="../notesSlides/notesSlide110.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111.xml.rels><?xml version="1.0" encoding="UTF-8" standalone="yes"?>
<Relationships xmlns="http://schemas.openxmlformats.org/package/2006/relationships"><Relationship Id="rId3" Type="http://schemas.openxmlformats.org/officeDocument/2006/relationships/hyperlink" Target="http://stonequary:8080/" TargetMode="External"/><Relationship Id="rId2" Type="http://schemas.openxmlformats.org/officeDocument/2006/relationships/notesSlide" Target="../notesSlides/notesSlide111.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3.xml"/><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4.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1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5.xml"/><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6.xml"/><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7.xml"/><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8.xml"/><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3" Type="http://schemas.openxmlformats.org/officeDocument/2006/relationships/hyperlink" Target="http://portal.ptcuser.org/p/do/sd/sid=1144&amp;type=0" TargetMode="External"/><Relationship Id="rId2" Type="http://schemas.openxmlformats.org/officeDocument/2006/relationships/notesSlide" Target="../notesSlides/notesSlide122.xml"/><Relationship Id="rId1" Type="http://schemas.openxmlformats.org/officeDocument/2006/relationships/slideLayout" Target="../slideLayouts/slideLayout4.xml"/><Relationship Id="rId6" Type="http://schemas.openxmlformats.org/officeDocument/2006/relationships/hyperlink" Target="http://www.vizpundit.com/2013/10/25/an-administrators-guide-to-productview-publishing-by-david-haighllnl/" TargetMode="External"/><Relationship Id="rId5" Type="http://schemas.openxmlformats.org/officeDocument/2006/relationships/hyperlink" Target="http://communities.ptc.com/servlet/JiveServlet/download/3883-21-54294/CUST110_Creo_Admin_101_Haigh.pdf" TargetMode="External"/><Relationship Id="rId4" Type="http://schemas.openxmlformats.org/officeDocument/2006/relationships/hyperlink" Target="http://communities.ptc.com/servlet/JiveServlet/download/3205-5-45122/CUST134_Creo_Creo_Admin_101_Haigh.pdf" TargetMode="Externa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4.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4.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4.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4.xml"/></Relationships>
</file>

<file path=ppt/slides/_rels/slide1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8.xml"/><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8.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5.png"/></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46.xml"/><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47.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47.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4.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65.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65.xml"/><Relationship Id="rId1" Type="http://schemas.openxmlformats.org/officeDocument/2006/relationships/slideLayout" Target="../slideLayouts/slideLayout4.xml"/><Relationship Id="rId6" Type="http://schemas.openxmlformats.org/officeDocument/2006/relationships/image" Target="../media/image30.wmf"/><Relationship Id="rId5" Type="http://schemas.openxmlformats.org/officeDocument/2006/relationships/image" Target="../media/image29.png"/><Relationship Id="rId4" Type="http://schemas.openxmlformats.org/officeDocument/2006/relationships/image" Target="../media/image28.png"/></Relationships>
</file>

<file path=ppt/slides/_rels/slide66.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66.xml"/><Relationship Id="rId1" Type="http://schemas.openxmlformats.org/officeDocument/2006/relationships/slideLayout" Target="../slideLayouts/slideLayout4.xml"/><Relationship Id="rId6" Type="http://schemas.openxmlformats.org/officeDocument/2006/relationships/image" Target="../media/image30.wmf"/><Relationship Id="rId5" Type="http://schemas.openxmlformats.org/officeDocument/2006/relationships/image" Target="../media/image29.png"/><Relationship Id="rId4" Type="http://schemas.openxmlformats.org/officeDocument/2006/relationships/image" Target="../media/image28.png"/></Relationships>
</file>

<file path=ppt/slides/_rels/slide67.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67.xml"/><Relationship Id="rId1" Type="http://schemas.openxmlformats.org/officeDocument/2006/relationships/slideLayout" Target="../slideLayouts/slideLayout4.xml"/><Relationship Id="rId6" Type="http://schemas.openxmlformats.org/officeDocument/2006/relationships/image" Target="../media/image30.wmf"/><Relationship Id="rId5" Type="http://schemas.openxmlformats.org/officeDocument/2006/relationships/image" Target="../media/image29.png"/><Relationship Id="rId4" Type="http://schemas.openxmlformats.org/officeDocument/2006/relationships/image" Target="../media/image28.png"/></Relationships>
</file>

<file path=ppt/slides/_rels/slide68.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0.wmf"/><Relationship Id="rId2" Type="http://schemas.openxmlformats.org/officeDocument/2006/relationships/notesSlide" Target="../notesSlides/notesSlide68.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29.png"/><Relationship Id="rId4" Type="http://schemas.openxmlformats.org/officeDocument/2006/relationships/image" Target="../media/image28.png"/></Relationships>
</file>

<file path=ppt/slides/_rels/slide6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9.xml"/><Relationship Id="rId1" Type="http://schemas.openxmlformats.org/officeDocument/2006/relationships/slideLayout" Target="../slideLayouts/slideLayout4.xml"/><Relationship Id="rId6" Type="http://schemas.openxmlformats.org/officeDocument/2006/relationships/image" Target="../media/image27.wmf"/><Relationship Id="rId5" Type="http://schemas.openxmlformats.org/officeDocument/2006/relationships/image" Target="../media/image33.png"/><Relationship Id="rId4" Type="http://schemas.openxmlformats.org/officeDocument/2006/relationships/image" Target="../media/image30.wmf"/></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0.xml"/><Relationship Id="rId1" Type="http://schemas.openxmlformats.org/officeDocument/2006/relationships/slideLayout" Target="../slideLayouts/slideLayout4.xml"/><Relationship Id="rId5" Type="http://schemas.openxmlformats.org/officeDocument/2006/relationships/image" Target="../media/image30.wmf"/><Relationship Id="rId4" Type="http://schemas.openxmlformats.org/officeDocument/2006/relationships/image" Target="../media/image29.png"/></Relationships>
</file>

<file path=ppt/slides/_rels/slide7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1.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wmf"/><Relationship Id="rId4" Type="http://schemas.openxmlformats.org/officeDocument/2006/relationships/image" Target="../media/image29.png"/></Relationships>
</file>

<file path=ppt/slides/_rels/slide7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2.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wmf"/><Relationship Id="rId4" Type="http://schemas.openxmlformats.org/officeDocument/2006/relationships/image" Target="../media/image29.png"/></Relationships>
</file>

<file path=ppt/slides/_rels/slide7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3.xml"/><Relationship Id="rId1" Type="http://schemas.openxmlformats.org/officeDocument/2006/relationships/slideLayout" Target="../slideLayouts/slideLayout4.xml"/><Relationship Id="rId6" Type="http://schemas.openxmlformats.org/officeDocument/2006/relationships/image" Target="../media/image27.wmf"/><Relationship Id="rId5" Type="http://schemas.openxmlformats.org/officeDocument/2006/relationships/image" Target="../media/image33.png"/><Relationship Id="rId4" Type="http://schemas.openxmlformats.org/officeDocument/2006/relationships/image" Target="../media/image30.wmf"/></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3" Type="http://schemas.openxmlformats.org/officeDocument/2006/relationships/hyperlink" Target="http://www.activestate.com/activeperl" TargetMode="External"/><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3" Type="http://schemas.openxmlformats.org/officeDocument/2006/relationships/hyperlink" Target="http://www.activestate.com/activeperl" TargetMode="External"/><Relationship Id="rId2" Type="http://schemas.openxmlformats.org/officeDocument/2006/relationships/notesSlide" Target="../notesSlides/notesSlide84.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3" Type="http://schemas.openxmlformats.org/officeDocument/2006/relationships/hyperlink" Target="http://www.activestate.com/activeperl" TargetMode="External"/><Relationship Id="rId2" Type="http://schemas.openxmlformats.org/officeDocument/2006/relationships/notesSlide" Target="../notesSlides/notesSlide85.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5.xml"/><Relationship Id="rId1" Type="http://schemas.openxmlformats.org/officeDocument/2006/relationships/slideLayout" Target="../slideLayouts/slideLayout4.xml"/><Relationship Id="rId5" Type="http://schemas.openxmlformats.org/officeDocument/2006/relationships/image" Target="../media/image36.png"/><Relationship Id="rId4" Type="http://schemas.openxmlformats.org/officeDocument/2006/relationships/image" Target="../media/image35.png"/></Relationships>
</file>

<file path=ppt/slides/_rels/slide9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6.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9.xml"/><Relationship Id="rId1" Type="http://schemas.openxmlformats.org/officeDocument/2006/relationships/slideLayout" Target="../slideLayouts/slideLayout4.xml"/><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374904" y="2155911"/>
            <a:ext cx="4008560" cy="923330"/>
          </a:xfrm>
        </p:spPr>
        <p:txBody>
          <a:bodyPr/>
          <a:lstStyle/>
          <a:p>
            <a:r>
              <a:rPr lang="en-US" dirty="0" smtClean="0"/>
              <a:t>An Admin’s guide to License Management</a:t>
            </a:r>
            <a:endParaRPr lang="en-US" dirty="0"/>
          </a:p>
        </p:txBody>
      </p:sp>
      <p:sp>
        <p:nvSpPr>
          <p:cNvPr id="19" name="Subtitle 18"/>
          <p:cNvSpPr>
            <a:spLocks noGrp="1"/>
          </p:cNvSpPr>
          <p:nvPr>
            <p:ph type="subTitle" idx="1"/>
          </p:nvPr>
        </p:nvSpPr>
        <p:spPr/>
        <p:txBody>
          <a:bodyPr/>
          <a:lstStyle/>
          <a:p>
            <a:r>
              <a:rPr lang="en-US" dirty="0" smtClean="0"/>
              <a:t>David Haigh</a:t>
            </a:r>
            <a:endParaRPr lang="en-US" dirty="0"/>
          </a:p>
        </p:txBody>
      </p:sp>
      <p:sp>
        <p:nvSpPr>
          <p:cNvPr id="21" name="Text Placeholder 20"/>
          <p:cNvSpPr>
            <a:spLocks noGrp="1"/>
          </p:cNvSpPr>
          <p:nvPr>
            <p:ph type="body" sz="quarter" idx="11"/>
          </p:nvPr>
        </p:nvSpPr>
        <p:spPr/>
        <p:txBody>
          <a:bodyPr/>
          <a:lstStyle/>
          <a:p>
            <a:r>
              <a:rPr lang="en-US" dirty="0" smtClean="0"/>
              <a:t>Boston PTC Live 2014</a:t>
            </a:r>
            <a:endParaRPr lang="en-US" dirty="0"/>
          </a:p>
        </p:txBody>
      </p:sp>
      <p:sp>
        <p:nvSpPr>
          <p:cNvPr id="7" name="Text Placeholder 19"/>
          <p:cNvSpPr>
            <a:spLocks noGrp="1"/>
          </p:cNvSpPr>
          <p:nvPr/>
        </p:nvSpPr>
        <p:spPr>
          <a:xfrm>
            <a:off x="391687" y="5256098"/>
            <a:ext cx="3730752" cy="327494"/>
          </a:xfrm>
          <a:prstGeom prst="rect">
            <a:avLst/>
          </a:prstGeom>
        </p:spPr>
        <p:txBody>
          <a:bodyPr vert="horz" lIns="0" tIns="0" rIns="0" bIns="0" rtlCol="0">
            <a:noAutofit/>
          </a:bodyPr>
          <a:lstStyle>
            <a:lvl1pPr marL="0" indent="0" algn="l" defTabSz="914400" rtl="0" eaLnBrk="1" latinLnBrk="0" hangingPunct="1">
              <a:spcBef>
                <a:spcPts val="1800"/>
              </a:spcBef>
              <a:buClr>
                <a:schemeClr val="bg2"/>
              </a:buClr>
              <a:buFont typeface="Arial" pitchFamily="34" charset="0"/>
              <a:buNone/>
              <a:defRPr sz="1500" kern="1200">
                <a:solidFill>
                  <a:schemeClr val="bg1"/>
                </a:solidFill>
                <a:latin typeface="Arial Narrow" pitchFamily="34" charset="0"/>
                <a:ea typeface="+mn-ea"/>
                <a:cs typeface="+mn-cs"/>
              </a:defRPr>
            </a:lvl1pPr>
            <a:lvl2pPr marL="455613" indent="0" algn="l" defTabSz="914400" rtl="0" eaLnBrk="1" latinLnBrk="0" hangingPunct="1">
              <a:spcBef>
                <a:spcPts val="0"/>
              </a:spcBef>
              <a:spcAft>
                <a:spcPts val="200"/>
              </a:spcAft>
              <a:buFont typeface="Arial" pitchFamily="34" charset="0"/>
              <a:buNone/>
              <a:defRPr sz="1800" kern="1200">
                <a:solidFill>
                  <a:schemeClr val="bg1"/>
                </a:solidFill>
                <a:latin typeface="Arial Narrow" pitchFamily="34" charset="0"/>
                <a:ea typeface="+mn-ea"/>
                <a:cs typeface="+mn-cs"/>
              </a:defRPr>
            </a:lvl2pPr>
            <a:lvl3pPr marL="914400" indent="0" algn="l" defTabSz="1085850" rtl="0" eaLnBrk="1" latinLnBrk="0" hangingPunct="1">
              <a:spcBef>
                <a:spcPts val="0"/>
              </a:spcBef>
              <a:spcAft>
                <a:spcPts val="200"/>
              </a:spcAft>
              <a:buFont typeface="Arial" pitchFamily="34" charset="0"/>
              <a:buNone/>
              <a:defRPr sz="1600" kern="1200">
                <a:solidFill>
                  <a:schemeClr val="bg1"/>
                </a:solidFill>
                <a:latin typeface="Arial Narrow" pitchFamily="34" charset="0"/>
                <a:ea typeface="+mn-ea"/>
                <a:cs typeface="+mn-cs"/>
              </a:defRPr>
            </a:lvl3pPr>
            <a:lvl4pPr marL="1371600" indent="0" algn="l" defTabSz="914400" rtl="0" eaLnBrk="1" latinLnBrk="0" hangingPunct="1">
              <a:spcBef>
                <a:spcPct val="20000"/>
              </a:spcBef>
              <a:buFont typeface="Arial" pitchFamily="34" charset="0"/>
              <a:buNone/>
              <a:defRPr sz="1400" kern="1200">
                <a:solidFill>
                  <a:schemeClr val="bg1"/>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400" dirty="0" smtClean="0"/>
              <a:t>LLNL-PRES-</a:t>
            </a:r>
            <a:r>
              <a:rPr lang="en-US" sz="900" dirty="0" smtClean="0"/>
              <a:t>775233</a:t>
            </a:r>
            <a:endParaRPr lang="en-US" sz="900" dirty="0"/>
          </a:p>
          <a:p>
            <a:pPr>
              <a:spcBef>
                <a:spcPts val="0"/>
              </a:spcBef>
            </a:pPr>
            <a:r>
              <a:rPr lang="en-US" sz="900" dirty="0"/>
              <a:t>This work was performed under the auspices of the U.S. Department </a:t>
            </a:r>
            <a:br>
              <a:rPr lang="en-US" sz="900" dirty="0"/>
            </a:br>
            <a:r>
              <a:rPr lang="en-US" sz="900" dirty="0"/>
              <a:t>of Energy by Lawrence Livermore National Laboratory under Contract </a:t>
            </a:r>
            <a:br>
              <a:rPr lang="en-US" sz="900" dirty="0"/>
            </a:br>
            <a:r>
              <a:rPr lang="en-US" sz="900" dirty="0"/>
              <a:t>DE-AC52-07NA27344. Lawrence Livermore National Security, LLC</a:t>
            </a:r>
          </a:p>
          <a:p>
            <a:endParaRPr lang="en-US" dirty="0"/>
          </a:p>
        </p:txBody>
      </p:sp>
    </p:spTree>
    <p:extLst>
      <p:ext uri="{BB962C8B-B14F-4D97-AF65-F5344CB8AC3E}">
        <p14:creationId xmlns:p14="http://schemas.microsoft.com/office/powerpoint/2010/main" val="30923726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Management</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73242" y="1058780"/>
            <a:ext cx="7972926" cy="2246769"/>
          </a:xfrm>
          <a:prstGeom prst="rect">
            <a:avLst/>
          </a:prstGeom>
          <a:noFill/>
        </p:spPr>
        <p:txBody>
          <a:bodyPr wrap="square" lIns="0" tIns="0" rIns="0" bIns="0" rtlCol="0">
            <a:spAutoFit/>
          </a:bodyPr>
          <a:lstStyle/>
          <a:p>
            <a:pPr indent="-457200">
              <a:buFont typeface="+mj-lt"/>
              <a:buAutoNum type="arabicPeriod"/>
            </a:pPr>
            <a:r>
              <a:rPr lang="en-US" sz="2200" dirty="0">
                <a:latin typeface="Arial Narrow" pitchFamily="34" charset="0"/>
              </a:rPr>
              <a:t>Users can choose an appropriate license</a:t>
            </a:r>
          </a:p>
          <a:p>
            <a:pPr indent="-457200">
              <a:buFont typeface="+mj-lt"/>
              <a:buAutoNum type="arabicPeriod"/>
            </a:pPr>
            <a:r>
              <a:rPr lang="en-US" sz="2200" dirty="0">
                <a:latin typeface="Arial Narrow" pitchFamily="34" charset="0"/>
              </a:rPr>
              <a:t>Specific folks can access specific licenses</a:t>
            </a:r>
          </a:p>
          <a:p>
            <a:pPr indent="-457200">
              <a:buFont typeface="+mj-lt"/>
              <a:buAutoNum type="arabicPeriod"/>
            </a:pPr>
            <a:r>
              <a:rPr lang="en-US" sz="2200" dirty="0">
                <a:latin typeface="Arial Narrow" pitchFamily="34" charset="0"/>
              </a:rPr>
              <a:t>Ensure you have enough licenses</a:t>
            </a:r>
          </a:p>
          <a:p>
            <a:pPr indent="-457200">
              <a:buFont typeface="+mj-lt"/>
              <a:buAutoNum type="arabicPeriod"/>
            </a:pPr>
            <a:endParaRPr lang="en-US" sz="2200" dirty="0">
              <a:latin typeface="Arial Narrow" pitchFamily="34" charset="0"/>
            </a:endParaRPr>
          </a:p>
          <a:p>
            <a:pPr indent="-457200">
              <a:buFont typeface="+mj-lt"/>
              <a:buAutoNum type="arabicPeriod"/>
            </a:pPr>
            <a:endParaRPr lang="en-US" sz="2200" dirty="0">
              <a:latin typeface="Arial Narrow" pitchFamily="34" charset="0"/>
            </a:endParaRPr>
          </a:p>
          <a:p>
            <a:pPr indent="-457200">
              <a:buFont typeface="+mj-lt"/>
              <a:buAutoNum type="arabicPeriod"/>
            </a:pPr>
            <a:endParaRPr lang="en-US" sz="2200" dirty="0">
              <a:latin typeface="Arial Narrow" pitchFamily="34" charset="0"/>
            </a:endParaRPr>
          </a:p>
          <a:p>
            <a:endParaRPr lang="en-US" sz="1400" dirty="0" smtClean="0"/>
          </a:p>
        </p:txBody>
      </p:sp>
    </p:spTree>
    <p:extLst>
      <p:ext uri="{BB962C8B-B14F-4D97-AF65-F5344CB8AC3E}">
        <p14:creationId xmlns:p14="http://schemas.microsoft.com/office/powerpoint/2010/main" val="711598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2492990"/>
          </a:xfrm>
          <a:prstGeom prst="rect">
            <a:avLst/>
          </a:prstGeom>
          <a:noFill/>
        </p:spPr>
        <p:txBody>
          <a:bodyPr wrap="square" lIns="0" tIns="0" rIns="0" bIns="0" rtlCol="0">
            <a:spAutoFit/>
          </a:bodyPr>
          <a:lstStyle/>
          <a:p>
            <a:r>
              <a:rPr lang="en-US" dirty="0" smtClean="0">
                <a:latin typeface="+mj-lt"/>
                <a:cs typeface="Courier New" panose="02070309020205020404" pitchFamily="49" charset="0"/>
              </a:rPr>
              <a:t>Former </a:t>
            </a:r>
            <a:r>
              <a:rPr lang="en-US" dirty="0" err="1" smtClean="0">
                <a:latin typeface="+mj-lt"/>
                <a:cs typeface="Courier New" panose="02070309020205020404" pitchFamily="49" charset="0"/>
              </a:rPr>
              <a:t>ProE</a:t>
            </a:r>
            <a:r>
              <a:rPr lang="en-US" dirty="0" smtClean="0">
                <a:latin typeface="+mj-lt"/>
                <a:cs typeface="Courier New" panose="02070309020205020404" pitchFamily="49" charset="0"/>
              </a:rPr>
              <a:t> sites may still be running </a:t>
            </a:r>
            <a:r>
              <a:rPr lang="en-US" dirty="0" err="1" smtClean="0">
                <a:latin typeface="+mj-lt"/>
                <a:cs typeface="Courier New" panose="02070309020205020404" pitchFamily="49" charset="0"/>
              </a:rPr>
              <a:t>lmgrd</a:t>
            </a:r>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comes with </a:t>
            </a:r>
            <a:r>
              <a:rPr lang="en-US" dirty="0" err="1" smtClean="0">
                <a:latin typeface="+mj-lt"/>
                <a:cs typeface="Courier New" panose="02070309020205020404" pitchFamily="49" charset="0"/>
              </a:rPr>
              <a:t>Creo</a:t>
            </a:r>
            <a:endParaRPr lang="en-US" dirty="0" smtClean="0">
              <a:latin typeface="+mj-lt"/>
              <a:cs typeface="Courier New" panose="02070309020205020404" pitchFamily="49" charset="0"/>
            </a:endParaRPr>
          </a:p>
          <a:p>
            <a:endParaRPr lang="en-US" dirty="0">
              <a:latin typeface="+mj-lt"/>
              <a:cs typeface="Courier New" panose="02070309020205020404" pitchFamily="49" charset="0"/>
            </a:endParaRPr>
          </a:p>
          <a:p>
            <a:r>
              <a:rPr lang="en-US" dirty="0" smtClean="0">
                <a:latin typeface="+mj-lt"/>
                <a:cs typeface="Courier New" panose="02070309020205020404" pitchFamily="49" charset="0"/>
              </a:rPr>
              <a:t>How to install???	No button in user interface!</a:t>
            </a:r>
          </a:p>
          <a:p>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7131" b="54215"/>
          <a:stretch/>
        </p:blipFill>
        <p:spPr>
          <a:xfrm>
            <a:off x="5500468" y="938363"/>
            <a:ext cx="3432516" cy="179820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r="14359" b="29043"/>
          <a:stretch/>
        </p:blipFill>
        <p:spPr>
          <a:xfrm>
            <a:off x="5500468" y="2982951"/>
            <a:ext cx="3432516" cy="2371273"/>
          </a:xfrm>
          <a:prstGeom prst="rect">
            <a:avLst/>
          </a:prstGeom>
        </p:spPr>
      </p:pic>
      <p:cxnSp>
        <p:nvCxnSpPr>
          <p:cNvPr id="7" name="Straight Arrow Connector 6"/>
          <p:cNvCxnSpPr/>
          <p:nvPr/>
        </p:nvCxnSpPr>
        <p:spPr>
          <a:xfrm>
            <a:off x="5043268" y="2982951"/>
            <a:ext cx="1621982" cy="218692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2749466" y="2847093"/>
            <a:ext cx="2258632" cy="215444"/>
          </a:xfrm>
          <a:prstGeom prst="rect">
            <a:avLst/>
          </a:prstGeom>
          <a:noFill/>
        </p:spPr>
        <p:txBody>
          <a:bodyPr wrap="none" lIns="0" tIns="0" rIns="0" bIns="0" rtlCol="0">
            <a:spAutoFit/>
          </a:bodyPr>
          <a:lstStyle/>
          <a:p>
            <a:r>
              <a:rPr lang="en-US" sz="1400" dirty="0" smtClean="0"/>
              <a:t>Drag &amp; drop license file here</a:t>
            </a:r>
          </a:p>
        </p:txBody>
      </p:sp>
    </p:spTree>
    <p:extLst>
      <p:ext uri="{BB962C8B-B14F-4D97-AF65-F5344CB8AC3E}">
        <p14:creationId xmlns:p14="http://schemas.microsoft.com/office/powerpoint/2010/main" val="39150517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2492990"/>
          </a:xfrm>
          <a:prstGeom prst="rect">
            <a:avLst/>
          </a:prstGeom>
          <a:noFill/>
        </p:spPr>
        <p:txBody>
          <a:bodyPr wrap="square" lIns="0" tIns="0" rIns="0" bIns="0" rtlCol="0">
            <a:spAutoFit/>
          </a:bodyPr>
          <a:lstStyle/>
          <a:p>
            <a:r>
              <a:rPr lang="en-US" dirty="0" smtClean="0">
                <a:latin typeface="+mj-lt"/>
                <a:cs typeface="Courier New" panose="02070309020205020404" pitchFamily="49" charset="0"/>
              </a:rPr>
              <a:t>Former </a:t>
            </a:r>
            <a:r>
              <a:rPr lang="en-US" dirty="0" err="1" smtClean="0">
                <a:latin typeface="+mj-lt"/>
                <a:cs typeface="Courier New" panose="02070309020205020404" pitchFamily="49" charset="0"/>
              </a:rPr>
              <a:t>ProE</a:t>
            </a:r>
            <a:r>
              <a:rPr lang="en-US" dirty="0" smtClean="0">
                <a:latin typeface="+mj-lt"/>
                <a:cs typeface="Courier New" panose="02070309020205020404" pitchFamily="49" charset="0"/>
              </a:rPr>
              <a:t> sites may still be running </a:t>
            </a:r>
            <a:r>
              <a:rPr lang="en-US" dirty="0" err="1" smtClean="0">
                <a:latin typeface="+mj-lt"/>
                <a:cs typeface="Courier New" panose="02070309020205020404" pitchFamily="49" charset="0"/>
              </a:rPr>
              <a:t>lmgrd</a:t>
            </a:r>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comes with </a:t>
            </a:r>
            <a:r>
              <a:rPr lang="en-US" dirty="0" err="1" smtClean="0">
                <a:latin typeface="+mj-lt"/>
                <a:cs typeface="Courier New" panose="02070309020205020404" pitchFamily="49" charset="0"/>
              </a:rPr>
              <a:t>Creo</a:t>
            </a:r>
            <a:endParaRPr lang="en-US" dirty="0" smtClean="0">
              <a:latin typeface="+mj-lt"/>
              <a:cs typeface="Courier New" panose="02070309020205020404" pitchFamily="49" charset="0"/>
            </a:endParaRPr>
          </a:p>
          <a:p>
            <a:endParaRPr lang="en-US" dirty="0">
              <a:latin typeface="+mj-lt"/>
              <a:cs typeface="Courier New" panose="02070309020205020404" pitchFamily="49" charset="0"/>
            </a:endParaRPr>
          </a:p>
          <a:p>
            <a:r>
              <a:rPr lang="en-US" dirty="0" smtClean="0">
                <a:latin typeface="+mj-lt"/>
                <a:cs typeface="Courier New" panose="02070309020205020404" pitchFamily="49" charset="0"/>
              </a:rPr>
              <a:t>How to install???	No button in user interface!</a:t>
            </a:r>
          </a:p>
          <a:p>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7131" b="54215"/>
          <a:stretch/>
        </p:blipFill>
        <p:spPr>
          <a:xfrm>
            <a:off x="5500468" y="938363"/>
            <a:ext cx="3432516" cy="179820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r="14359" b="29043"/>
          <a:stretch/>
        </p:blipFill>
        <p:spPr>
          <a:xfrm>
            <a:off x="5500468" y="2982951"/>
            <a:ext cx="3432516" cy="2371273"/>
          </a:xfrm>
          <a:prstGeom prst="rect">
            <a:avLst/>
          </a:prstGeom>
        </p:spPr>
      </p:pic>
      <p:cxnSp>
        <p:nvCxnSpPr>
          <p:cNvPr id="7" name="Straight Arrow Connector 6"/>
          <p:cNvCxnSpPr/>
          <p:nvPr/>
        </p:nvCxnSpPr>
        <p:spPr>
          <a:xfrm>
            <a:off x="5043268" y="2982951"/>
            <a:ext cx="1621982" cy="218692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2749466" y="2847093"/>
            <a:ext cx="2258632" cy="215444"/>
          </a:xfrm>
          <a:prstGeom prst="rect">
            <a:avLst/>
          </a:prstGeom>
          <a:noFill/>
        </p:spPr>
        <p:txBody>
          <a:bodyPr wrap="none" lIns="0" tIns="0" rIns="0" bIns="0" rtlCol="0">
            <a:spAutoFit/>
          </a:bodyPr>
          <a:lstStyle/>
          <a:p>
            <a:r>
              <a:rPr lang="en-US" sz="1400" dirty="0" smtClean="0"/>
              <a:t>Drag &amp; drop license file here</a:t>
            </a:r>
          </a:p>
        </p:txBody>
      </p:sp>
      <p:cxnSp>
        <p:nvCxnSpPr>
          <p:cNvPr id="13" name="Straight Arrow Connector 12"/>
          <p:cNvCxnSpPr/>
          <p:nvPr/>
        </p:nvCxnSpPr>
        <p:spPr>
          <a:xfrm flipV="1">
            <a:off x="8271803" y="5354224"/>
            <a:ext cx="253219" cy="54013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6149401" y="5786641"/>
            <a:ext cx="2050241" cy="215444"/>
          </a:xfrm>
          <a:prstGeom prst="rect">
            <a:avLst/>
          </a:prstGeom>
          <a:noFill/>
        </p:spPr>
        <p:txBody>
          <a:bodyPr wrap="none" lIns="0" tIns="0" rIns="0" bIns="0" rtlCol="0">
            <a:spAutoFit/>
          </a:bodyPr>
          <a:lstStyle/>
          <a:p>
            <a:r>
              <a:rPr lang="en-US" sz="1400" dirty="0" smtClean="0"/>
              <a:t>Install starts automatically</a:t>
            </a:r>
          </a:p>
        </p:txBody>
      </p:sp>
    </p:spTree>
    <p:extLst>
      <p:ext uri="{BB962C8B-B14F-4D97-AF65-F5344CB8AC3E}">
        <p14:creationId xmlns:p14="http://schemas.microsoft.com/office/powerpoint/2010/main" val="19628991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3231654"/>
          </a:xfrm>
          <a:prstGeom prst="rect">
            <a:avLst/>
          </a:prstGeom>
          <a:noFill/>
        </p:spPr>
        <p:txBody>
          <a:bodyPr wrap="square" lIns="0" tIns="0" rIns="0" bIns="0" rtlCol="0">
            <a:spAutoFit/>
          </a:bodyPr>
          <a:lstStyle/>
          <a:p>
            <a:r>
              <a:rPr lang="en-US" dirty="0" smtClean="0">
                <a:latin typeface="+mj-lt"/>
                <a:cs typeface="Courier New" panose="02070309020205020404" pitchFamily="49" charset="0"/>
              </a:rPr>
              <a:t>Former </a:t>
            </a:r>
            <a:r>
              <a:rPr lang="en-US" dirty="0" err="1" smtClean="0">
                <a:latin typeface="+mj-lt"/>
                <a:cs typeface="Courier New" panose="02070309020205020404" pitchFamily="49" charset="0"/>
              </a:rPr>
              <a:t>ProE</a:t>
            </a:r>
            <a:r>
              <a:rPr lang="en-US" dirty="0" smtClean="0">
                <a:latin typeface="+mj-lt"/>
                <a:cs typeface="Courier New" panose="02070309020205020404" pitchFamily="49" charset="0"/>
              </a:rPr>
              <a:t> sites may still be running </a:t>
            </a:r>
            <a:r>
              <a:rPr lang="en-US" dirty="0" err="1" smtClean="0">
                <a:latin typeface="+mj-lt"/>
                <a:cs typeface="Courier New" panose="02070309020205020404" pitchFamily="49" charset="0"/>
              </a:rPr>
              <a:t>lmgrd</a:t>
            </a:r>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comes with </a:t>
            </a:r>
            <a:r>
              <a:rPr lang="en-US" dirty="0" err="1" smtClean="0">
                <a:latin typeface="+mj-lt"/>
                <a:cs typeface="Courier New" panose="02070309020205020404" pitchFamily="49" charset="0"/>
              </a:rPr>
              <a:t>Creo</a:t>
            </a:r>
            <a:endParaRPr lang="en-US" dirty="0" smtClean="0">
              <a:latin typeface="+mj-lt"/>
              <a:cs typeface="Courier New" panose="02070309020205020404" pitchFamily="49" charset="0"/>
            </a:endParaRPr>
          </a:p>
          <a:p>
            <a:endParaRPr lang="en-US" dirty="0">
              <a:latin typeface="+mj-lt"/>
              <a:cs typeface="Courier New" panose="02070309020205020404" pitchFamily="49" charset="0"/>
            </a:endParaRPr>
          </a:p>
          <a:p>
            <a:r>
              <a:rPr lang="en-US" dirty="0" smtClean="0">
                <a:latin typeface="+mj-lt"/>
                <a:cs typeface="Courier New" panose="02070309020205020404" pitchFamily="49" charset="0"/>
              </a:rPr>
              <a:t>How to install???	No button in user interface!</a:t>
            </a:r>
          </a:p>
          <a:p>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r>
              <a:rPr lang="en-US" dirty="0" smtClean="0">
                <a:latin typeface="+mj-lt"/>
                <a:cs typeface="Courier New" panose="02070309020205020404" pitchFamily="49" charset="0"/>
              </a:rPr>
              <a:t>Default install location</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Admin License Server</a:t>
            </a:r>
          </a:p>
          <a:p>
            <a:endParaRPr lang="en-US" dirty="0" smtClean="0">
              <a:latin typeface="+mj-lt"/>
              <a:cs typeface="Courier New" panose="02070309020205020404" pitchFamily="49"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7131" b="54215"/>
          <a:stretch/>
        </p:blipFill>
        <p:spPr>
          <a:xfrm>
            <a:off x="5500468" y="938363"/>
            <a:ext cx="3432516" cy="179820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r="14359" b="29043"/>
          <a:stretch/>
        </p:blipFill>
        <p:spPr>
          <a:xfrm>
            <a:off x="5500468" y="2982951"/>
            <a:ext cx="3432516" cy="2371273"/>
          </a:xfrm>
          <a:prstGeom prst="rect">
            <a:avLst/>
          </a:prstGeom>
        </p:spPr>
      </p:pic>
      <p:cxnSp>
        <p:nvCxnSpPr>
          <p:cNvPr id="7" name="Straight Arrow Connector 6"/>
          <p:cNvCxnSpPr/>
          <p:nvPr/>
        </p:nvCxnSpPr>
        <p:spPr>
          <a:xfrm>
            <a:off x="5043268" y="2982951"/>
            <a:ext cx="1621982" cy="218692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2749466" y="2847093"/>
            <a:ext cx="2258632" cy="215444"/>
          </a:xfrm>
          <a:prstGeom prst="rect">
            <a:avLst/>
          </a:prstGeom>
          <a:noFill/>
        </p:spPr>
        <p:txBody>
          <a:bodyPr wrap="none" lIns="0" tIns="0" rIns="0" bIns="0" rtlCol="0">
            <a:spAutoFit/>
          </a:bodyPr>
          <a:lstStyle/>
          <a:p>
            <a:r>
              <a:rPr lang="en-US" sz="1400" dirty="0" smtClean="0"/>
              <a:t>Drag &amp; drop license file here</a:t>
            </a:r>
          </a:p>
        </p:txBody>
      </p:sp>
      <p:cxnSp>
        <p:nvCxnSpPr>
          <p:cNvPr id="13" name="Straight Arrow Connector 12"/>
          <p:cNvCxnSpPr/>
          <p:nvPr/>
        </p:nvCxnSpPr>
        <p:spPr>
          <a:xfrm flipV="1">
            <a:off x="8271803" y="5354224"/>
            <a:ext cx="253219" cy="54013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6149401" y="5786641"/>
            <a:ext cx="2050241" cy="215444"/>
          </a:xfrm>
          <a:prstGeom prst="rect">
            <a:avLst/>
          </a:prstGeom>
          <a:noFill/>
        </p:spPr>
        <p:txBody>
          <a:bodyPr wrap="none" lIns="0" tIns="0" rIns="0" bIns="0" rtlCol="0">
            <a:spAutoFit/>
          </a:bodyPr>
          <a:lstStyle/>
          <a:p>
            <a:r>
              <a:rPr lang="en-US" sz="1400" dirty="0" smtClean="0"/>
              <a:t>Install starts automatically</a:t>
            </a:r>
          </a:p>
        </p:txBody>
      </p:sp>
    </p:spTree>
    <p:extLst>
      <p:ext uri="{BB962C8B-B14F-4D97-AF65-F5344CB8AC3E}">
        <p14:creationId xmlns:p14="http://schemas.microsoft.com/office/powerpoint/2010/main" val="19253871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5355312"/>
          </a:xfrm>
          <a:prstGeom prst="rect">
            <a:avLst/>
          </a:prstGeom>
          <a:noFill/>
        </p:spPr>
        <p:txBody>
          <a:bodyPr wrap="square" lIns="0" tIns="0" rIns="0" bIns="0" rtlCol="0">
            <a:spAutoFit/>
          </a:bodyPr>
          <a:lstStyle/>
          <a:p>
            <a:r>
              <a:rPr lang="en-US" dirty="0" smtClean="0">
                <a:latin typeface="+mj-lt"/>
                <a:cs typeface="Courier New" panose="02070309020205020404" pitchFamily="49" charset="0"/>
              </a:rPr>
              <a:t>Former </a:t>
            </a:r>
            <a:r>
              <a:rPr lang="en-US" dirty="0" err="1" smtClean="0">
                <a:latin typeface="+mj-lt"/>
                <a:cs typeface="Courier New" panose="02070309020205020404" pitchFamily="49" charset="0"/>
              </a:rPr>
              <a:t>ProE</a:t>
            </a:r>
            <a:r>
              <a:rPr lang="en-US" dirty="0" smtClean="0">
                <a:latin typeface="+mj-lt"/>
                <a:cs typeface="Courier New" panose="02070309020205020404" pitchFamily="49" charset="0"/>
              </a:rPr>
              <a:t> sites may still be running </a:t>
            </a:r>
            <a:r>
              <a:rPr lang="en-US" dirty="0" err="1" smtClean="0">
                <a:latin typeface="+mj-lt"/>
                <a:cs typeface="Courier New" panose="02070309020205020404" pitchFamily="49" charset="0"/>
              </a:rPr>
              <a:t>lmgrd</a:t>
            </a:r>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comes with </a:t>
            </a:r>
            <a:r>
              <a:rPr lang="en-US" dirty="0" err="1" smtClean="0">
                <a:latin typeface="+mj-lt"/>
                <a:cs typeface="Courier New" panose="02070309020205020404" pitchFamily="49" charset="0"/>
              </a:rPr>
              <a:t>Creo</a:t>
            </a:r>
            <a:endParaRPr lang="en-US" dirty="0" smtClean="0">
              <a:latin typeface="+mj-lt"/>
              <a:cs typeface="Courier New" panose="02070309020205020404" pitchFamily="49" charset="0"/>
            </a:endParaRPr>
          </a:p>
          <a:p>
            <a:endParaRPr lang="en-US" dirty="0">
              <a:latin typeface="+mj-lt"/>
              <a:cs typeface="Courier New" panose="02070309020205020404" pitchFamily="49" charset="0"/>
            </a:endParaRPr>
          </a:p>
          <a:p>
            <a:r>
              <a:rPr lang="en-US" dirty="0" smtClean="0">
                <a:latin typeface="+mj-lt"/>
                <a:cs typeface="Courier New" panose="02070309020205020404" pitchFamily="49" charset="0"/>
              </a:rPr>
              <a:t>How to install???	No button in user interface!</a:t>
            </a:r>
          </a:p>
          <a:p>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r>
              <a:rPr lang="en-US" dirty="0" smtClean="0">
                <a:latin typeface="+mj-lt"/>
                <a:cs typeface="Courier New" panose="02070309020205020404" pitchFamily="49" charset="0"/>
              </a:rPr>
              <a:t>Default install location</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Admin License Server</a:t>
            </a:r>
          </a:p>
          <a:p>
            <a:endParaRPr lang="en-US" dirty="0" smtClean="0">
              <a:latin typeface="+mj-lt"/>
              <a:cs typeface="Courier New" panose="02070309020205020404" pitchFamily="49" charset="0"/>
            </a:endParaRPr>
          </a:p>
          <a:p>
            <a:r>
              <a:rPr lang="en-US" dirty="0" smtClean="0">
                <a:latin typeface="+mj-lt"/>
                <a:cs typeface="Courier New" panose="02070309020205020404" pitchFamily="49" charset="0"/>
              </a:rPr>
              <a:t>Differences</a:t>
            </a:r>
          </a:p>
          <a:p>
            <a:r>
              <a:rPr lang="en-US" sz="1000" dirty="0" err="1"/>
              <a:t>lmadmin</a:t>
            </a:r>
            <a:r>
              <a:rPr lang="en-US" sz="1000" dirty="0"/>
              <a:t> bin		</a:t>
            </a:r>
            <a:r>
              <a:rPr lang="en-US" sz="1000" dirty="0" err="1" smtClean="0"/>
              <a:t>lmgrd</a:t>
            </a:r>
            <a:r>
              <a:rPr lang="en-US" sz="1000" dirty="0" smtClean="0"/>
              <a:t> </a:t>
            </a:r>
            <a:r>
              <a:rPr lang="en-US" sz="1000" dirty="0"/>
              <a:t>bin</a:t>
            </a:r>
          </a:p>
          <a:p>
            <a:r>
              <a:rPr lang="en-US" sz="1000" dirty="0"/>
              <a:t>==========		</a:t>
            </a:r>
            <a:r>
              <a:rPr lang="en-US" sz="1000" dirty="0" smtClean="0"/>
              <a:t>========</a:t>
            </a:r>
            <a:endParaRPr lang="en-US" sz="1000" dirty="0"/>
          </a:p>
          <a:p>
            <a:r>
              <a:rPr lang="en-US" sz="1000" dirty="0"/>
              <a:t>		</a:t>
            </a:r>
            <a:r>
              <a:rPr lang="en-US" sz="1000" dirty="0" smtClean="0">
                <a:solidFill>
                  <a:schemeClr val="accent5"/>
                </a:solidFill>
              </a:rPr>
              <a:t>i486_nt_ptc_setvars.exe</a:t>
            </a:r>
            <a:endParaRPr lang="en-US" sz="1000" dirty="0">
              <a:solidFill>
                <a:schemeClr val="accent5"/>
              </a:solidFill>
            </a:endParaRPr>
          </a:p>
          <a:p>
            <a:r>
              <a:rPr lang="en-US" sz="1000" dirty="0">
                <a:solidFill>
                  <a:schemeClr val="accent5"/>
                </a:solidFill>
              </a:rPr>
              <a:t>		</a:t>
            </a:r>
            <a:r>
              <a:rPr lang="en-US" sz="1000" dirty="0" smtClean="0">
                <a:solidFill>
                  <a:schemeClr val="accent5"/>
                </a:solidFill>
              </a:rPr>
              <a:t>lmtools.bat</a:t>
            </a:r>
            <a:endParaRPr lang="en-US" sz="1000" dirty="0">
              <a:solidFill>
                <a:schemeClr val="accent5"/>
              </a:solidFill>
            </a:endParaRPr>
          </a:p>
          <a:p>
            <a:r>
              <a:rPr lang="en-US" sz="1000" dirty="0">
                <a:solidFill>
                  <a:schemeClr val="accent5"/>
                </a:solidFill>
              </a:rPr>
              <a:t>		</a:t>
            </a:r>
            <a:r>
              <a:rPr lang="en-US" sz="1000" dirty="0" smtClean="0">
                <a:solidFill>
                  <a:schemeClr val="accent5"/>
                </a:solidFill>
              </a:rPr>
              <a:t>lmutil.bat</a:t>
            </a:r>
            <a:endParaRPr lang="en-US" sz="1000" dirty="0">
              <a:solidFill>
                <a:schemeClr val="accent5"/>
              </a:solidFill>
            </a:endParaRPr>
          </a:p>
          <a:p>
            <a:r>
              <a:rPr lang="en-US" sz="1000" dirty="0">
                <a:solidFill>
                  <a:schemeClr val="accent5"/>
                </a:solidFill>
              </a:rPr>
              <a:t>		</a:t>
            </a:r>
            <a:r>
              <a:rPr lang="en-US" sz="1000" dirty="0" smtClean="0">
                <a:solidFill>
                  <a:schemeClr val="accent5"/>
                </a:solidFill>
              </a:rPr>
              <a:t>ptcshutdown.bat</a:t>
            </a:r>
            <a:endParaRPr lang="en-US" sz="1000" dirty="0">
              <a:solidFill>
                <a:schemeClr val="accent5"/>
              </a:solidFill>
            </a:endParaRPr>
          </a:p>
          <a:p>
            <a:r>
              <a:rPr lang="en-US" sz="1000" dirty="0"/>
              <a:t>ptcflush.bat		ptcflush.bat</a:t>
            </a:r>
          </a:p>
          <a:p>
            <a:r>
              <a:rPr lang="en-US" sz="1000" dirty="0"/>
              <a:t>ptchostid.bat		</a:t>
            </a:r>
            <a:r>
              <a:rPr lang="en-US" sz="1000" dirty="0" smtClean="0"/>
              <a:t>ptchostid.bat</a:t>
            </a:r>
            <a:endParaRPr lang="en-US" sz="1000" dirty="0"/>
          </a:p>
          <a:p>
            <a:r>
              <a:rPr lang="en-US" sz="1000" dirty="0">
                <a:solidFill>
                  <a:schemeClr val="tx2"/>
                </a:solidFill>
              </a:rPr>
              <a:t>reconfigure.exe</a:t>
            </a:r>
            <a:r>
              <a:rPr lang="en-US" sz="1000" dirty="0"/>
              <a:t>		</a:t>
            </a:r>
            <a:r>
              <a:rPr lang="en-US" sz="1000" dirty="0">
                <a:solidFill>
                  <a:schemeClr val="tx2"/>
                </a:solidFill>
              </a:rPr>
              <a:t>ptcsetup.bat</a:t>
            </a:r>
          </a:p>
          <a:p>
            <a:r>
              <a:rPr lang="en-US" sz="1000" dirty="0">
                <a:solidFill>
                  <a:schemeClr val="tx2"/>
                </a:solidFill>
              </a:rPr>
              <a:t>ptcadminstartservice.bat</a:t>
            </a:r>
            <a:r>
              <a:rPr lang="en-US" sz="1000" dirty="0"/>
              <a:t>	</a:t>
            </a:r>
            <a:r>
              <a:rPr lang="en-US" sz="1000" dirty="0">
                <a:solidFill>
                  <a:schemeClr val="tx2"/>
                </a:solidFill>
              </a:rPr>
              <a:t>ptcstartserver.bat</a:t>
            </a:r>
          </a:p>
          <a:p>
            <a:r>
              <a:rPr lang="en-US" sz="1000" dirty="0"/>
              <a:t>ptcstatus.bat		</a:t>
            </a:r>
            <a:r>
              <a:rPr lang="en-US" sz="1000" dirty="0" smtClean="0"/>
              <a:t>ptcstatus.bat</a:t>
            </a:r>
            <a:endParaRPr lang="en-US" sz="1000" dirty="0"/>
          </a:p>
          <a:p>
            <a:r>
              <a:rPr lang="en-US" sz="1000" dirty="0" smtClean="0"/>
              <a:t>uninstall.exe</a:t>
            </a:r>
            <a:endParaRPr lang="en-US" sz="10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7131" b="54215"/>
          <a:stretch/>
        </p:blipFill>
        <p:spPr>
          <a:xfrm>
            <a:off x="5500468" y="938363"/>
            <a:ext cx="3432516" cy="179820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r="14359" b="29043"/>
          <a:stretch/>
        </p:blipFill>
        <p:spPr>
          <a:xfrm>
            <a:off x="5500468" y="2982951"/>
            <a:ext cx="3432516" cy="2371273"/>
          </a:xfrm>
          <a:prstGeom prst="rect">
            <a:avLst/>
          </a:prstGeom>
        </p:spPr>
      </p:pic>
      <p:cxnSp>
        <p:nvCxnSpPr>
          <p:cNvPr id="7" name="Straight Arrow Connector 6"/>
          <p:cNvCxnSpPr/>
          <p:nvPr/>
        </p:nvCxnSpPr>
        <p:spPr>
          <a:xfrm>
            <a:off x="5043268" y="2982951"/>
            <a:ext cx="1621982" cy="218692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2749466" y="2847093"/>
            <a:ext cx="2258632" cy="215444"/>
          </a:xfrm>
          <a:prstGeom prst="rect">
            <a:avLst/>
          </a:prstGeom>
          <a:noFill/>
        </p:spPr>
        <p:txBody>
          <a:bodyPr wrap="none" lIns="0" tIns="0" rIns="0" bIns="0" rtlCol="0">
            <a:spAutoFit/>
          </a:bodyPr>
          <a:lstStyle/>
          <a:p>
            <a:r>
              <a:rPr lang="en-US" sz="1400" dirty="0" smtClean="0"/>
              <a:t>Drag &amp; drop license file here</a:t>
            </a:r>
          </a:p>
        </p:txBody>
      </p:sp>
      <p:cxnSp>
        <p:nvCxnSpPr>
          <p:cNvPr id="13" name="Straight Arrow Connector 12"/>
          <p:cNvCxnSpPr/>
          <p:nvPr/>
        </p:nvCxnSpPr>
        <p:spPr>
          <a:xfrm flipV="1">
            <a:off x="8271803" y="5354224"/>
            <a:ext cx="253219" cy="54013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6149401" y="5786641"/>
            <a:ext cx="2050241" cy="215444"/>
          </a:xfrm>
          <a:prstGeom prst="rect">
            <a:avLst/>
          </a:prstGeom>
          <a:noFill/>
        </p:spPr>
        <p:txBody>
          <a:bodyPr wrap="none" lIns="0" tIns="0" rIns="0" bIns="0" rtlCol="0">
            <a:spAutoFit/>
          </a:bodyPr>
          <a:lstStyle/>
          <a:p>
            <a:r>
              <a:rPr lang="en-US" sz="1400" dirty="0" smtClean="0"/>
              <a:t>Install starts automatically</a:t>
            </a:r>
          </a:p>
        </p:txBody>
      </p:sp>
    </p:spTree>
    <p:extLst>
      <p:ext uri="{BB962C8B-B14F-4D97-AF65-F5344CB8AC3E}">
        <p14:creationId xmlns:p14="http://schemas.microsoft.com/office/powerpoint/2010/main" val="9238763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738664"/>
          </a:xfrm>
          <a:prstGeom prst="rect">
            <a:avLst/>
          </a:prstGeom>
          <a:noFill/>
        </p:spPr>
        <p:txBody>
          <a:bodyPr wrap="square" lIns="0" tIns="0" rIns="0" bIns="0" rtlCol="0">
            <a:spAutoFit/>
          </a:bodyPr>
          <a:lstStyle/>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mtools</a:t>
            </a:r>
            <a:r>
              <a:rPr lang="en-US" dirty="0" smtClean="0">
                <a:latin typeface="+mj-lt"/>
                <a:cs typeface="Courier New" panose="02070309020205020404" pitchFamily="49" charset="0"/>
              </a:rPr>
              <a:t> is still in the installation</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Admin License Server\i486_nt\</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obj</a:t>
            </a:r>
            <a:endParaRPr lang="en-US" sz="1200" b="1" dirty="0">
              <a:solidFill>
                <a:schemeClr val="bg2">
                  <a:lumMod val="60000"/>
                  <a:lumOff val="40000"/>
                </a:schemeClr>
              </a:solidFill>
              <a:latin typeface="Courier New" panose="02070309020205020404" pitchFamily="49" charset="0"/>
              <a:cs typeface="Courier New" panose="02070309020205020404" pitchFamily="49" charset="0"/>
            </a:endParaRPr>
          </a:p>
          <a:p>
            <a:endParaRPr lang="en-US" dirty="0" smtClean="0">
              <a:latin typeface="+mj-lt"/>
              <a:cs typeface="Courier New" panose="02070309020205020404" pitchFamily="49" charset="0"/>
            </a:endParaRPr>
          </a:p>
        </p:txBody>
      </p:sp>
    </p:spTree>
    <p:extLst>
      <p:ext uri="{BB962C8B-B14F-4D97-AF65-F5344CB8AC3E}">
        <p14:creationId xmlns:p14="http://schemas.microsoft.com/office/powerpoint/2010/main" val="13595297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1323439"/>
          </a:xfrm>
          <a:prstGeom prst="rect">
            <a:avLst/>
          </a:prstGeom>
          <a:noFill/>
        </p:spPr>
        <p:txBody>
          <a:bodyPr wrap="square" lIns="0" tIns="0" rIns="0" bIns="0" rtlCol="0">
            <a:spAutoFit/>
          </a:bodyPr>
          <a:lstStyle/>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mtools</a:t>
            </a:r>
            <a:r>
              <a:rPr lang="en-US" dirty="0" smtClean="0">
                <a:latin typeface="+mj-lt"/>
                <a:cs typeface="Courier New" panose="02070309020205020404" pitchFamily="49" charset="0"/>
              </a:rPr>
              <a:t> is still in the installation</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Admin License Server\i486_nt\</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obj</a:t>
            </a:r>
            <a:endParaRPr lang="en-US" sz="1200" b="1" dirty="0">
              <a:solidFill>
                <a:schemeClr val="bg2">
                  <a:lumMod val="60000"/>
                  <a:lumOff val="40000"/>
                </a:schemeClr>
              </a:solidFill>
              <a:latin typeface="Courier New" panose="02070309020205020404" pitchFamily="49" charset="0"/>
              <a:cs typeface="Courier New" panose="02070309020205020404" pitchFamily="49" charset="0"/>
            </a:endParaRPr>
          </a:p>
          <a:p>
            <a:endParaRPr lang="en-US" dirty="0" smtClean="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has a web interface</a:t>
            </a:r>
          </a:p>
          <a:p>
            <a:endParaRPr lang="en-US" sz="1000" dirty="0"/>
          </a:p>
          <a:p>
            <a:endParaRPr lang="en-US" sz="1000" dirty="0"/>
          </a:p>
        </p:txBody>
      </p:sp>
    </p:spTree>
    <p:extLst>
      <p:ext uri="{BB962C8B-B14F-4D97-AF65-F5344CB8AC3E}">
        <p14:creationId xmlns:p14="http://schemas.microsoft.com/office/powerpoint/2010/main" val="23580698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1446550"/>
          </a:xfrm>
          <a:prstGeom prst="rect">
            <a:avLst/>
          </a:prstGeom>
          <a:noFill/>
        </p:spPr>
        <p:txBody>
          <a:bodyPr wrap="square" lIns="0" tIns="0" rIns="0" bIns="0" rtlCol="0">
            <a:spAutoFit/>
          </a:bodyPr>
          <a:lstStyle/>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mtools</a:t>
            </a:r>
            <a:r>
              <a:rPr lang="en-US" dirty="0" smtClean="0">
                <a:latin typeface="+mj-lt"/>
                <a:cs typeface="Courier New" panose="02070309020205020404" pitchFamily="49" charset="0"/>
              </a:rPr>
              <a:t> is still in the installation</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Admin License Server\i486_nt\</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obj</a:t>
            </a:r>
            <a:endParaRPr lang="en-US" sz="1200" b="1" dirty="0">
              <a:solidFill>
                <a:schemeClr val="bg2">
                  <a:lumMod val="60000"/>
                  <a:lumOff val="40000"/>
                </a:schemeClr>
              </a:solidFill>
              <a:latin typeface="Courier New" panose="02070309020205020404" pitchFamily="49" charset="0"/>
              <a:cs typeface="Courier New" panose="02070309020205020404" pitchFamily="49" charset="0"/>
            </a:endParaRPr>
          </a:p>
          <a:p>
            <a:endParaRPr lang="en-US" dirty="0" smtClean="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has a web interface</a:t>
            </a:r>
          </a:p>
          <a:p>
            <a:endParaRPr lang="en-US" dirty="0">
              <a:latin typeface="+mj-lt"/>
              <a:cs typeface="Courier New" panose="02070309020205020404" pitchFamily="49" charset="0"/>
            </a:endParaRPr>
          </a:p>
          <a:p>
            <a:endParaRPr lang="en-US" sz="1000" dirty="0"/>
          </a:p>
        </p:txBody>
      </p:sp>
      <p:cxnSp>
        <p:nvCxnSpPr>
          <p:cNvPr id="7" name="Straight Arrow Connector 6"/>
          <p:cNvCxnSpPr/>
          <p:nvPr/>
        </p:nvCxnSpPr>
        <p:spPr>
          <a:xfrm flipV="1">
            <a:off x="5753686" y="1948375"/>
            <a:ext cx="604911" cy="21228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4367250" y="2054516"/>
            <a:ext cx="1333698" cy="215444"/>
          </a:xfrm>
          <a:prstGeom prst="rect">
            <a:avLst/>
          </a:prstGeom>
          <a:noFill/>
        </p:spPr>
        <p:txBody>
          <a:bodyPr wrap="none" lIns="0" tIns="0" rIns="0" bIns="0" rtlCol="0">
            <a:spAutoFit/>
          </a:bodyPr>
          <a:lstStyle/>
          <a:p>
            <a:r>
              <a:rPr lang="en-US" sz="1400" dirty="0" smtClean="0"/>
              <a:t>Win7 Start Menu</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4974" y="1779705"/>
            <a:ext cx="2180953" cy="761905"/>
          </a:xfrm>
          <a:prstGeom prst="rect">
            <a:avLst/>
          </a:prstGeom>
        </p:spPr>
      </p:pic>
    </p:spTree>
    <p:extLst>
      <p:ext uri="{BB962C8B-B14F-4D97-AF65-F5344CB8AC3E}">
        <p14:creationId xmlns:p14="http://schemas.microsoft.com/office/powerpoint/2010/main" val="40779800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2708434"/>
          </a:xfrm>
          <a:prstGeom prst="rect">
            <a:avLst/>
          </a:prstGeom>
          <a:noFill/>
        </p:spPr>
        <p:txBody>
          <a:bodyPr wrap="square" lIns="0" tIns="0" rIns="0" bIns="0" rtlCol="0">
            <a:spAutoFit/>
          </a:bodyPr>
          <a:lstStyle/>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mtools</a:t>
            </a:r>
            <a:r>
              <a:rPr lang="en-US" dirty="0" smtClean="0">
                <a:latin typeface="+mj-lt"/>
                <a:cs typeface="Courier New" panose="02070309020205020404" pitchFamily="49" charset="0"/>
              </a:rPr>
              <a:t> is still in the installation</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Admin License Server\i486_nt\</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obj</a:t>
            </a:r>
            <a:endParaRPr lang="en-US" sz="1200" b="1" dirty="0">
              <a:solidFill>
                <a:schemeClr val="bg2">
                  <a:lumMod val="60000"/>
                  <a:lumOff val="40000"/>
                </a:schemeClr>
              </a:solidFill>
              <a:latin typeface="Courier New" panose="02070309020205020404" pitchFamily="49" charset="0"/>
              <a:cs typeface="Courier New" panose="02070309020205020404" pitchFamily="49" charset="0"/>
            </a:endParaRPr>
          </a:p>
          <a:p>
            <a:endParaRPr lang="en-US" dirty="0" smtClean="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has a web interface</a:t>
            </a:r>
          </a:p>
          <a:p>
            <a:endParaRPr lang="en-US" dirty="0">
              <a:latin typeface="+mj-lt"/>
              <a:cs typeface="Courier New" panose="02070309020205020404" pitchFamily="49" charset="0"/>
            </a:endParaRPr>
          </a:p>
          <a:p>
            <a:r>
              <a:rPr lang="en-US" dirty="0" smtClean="0">
                <a:latin typeface="+mj-lt"/>
                <a:cs typeface="Courier New" panose="02070309020205020404" pitchFamily="49" charset="0"/>
                <a:hlinkClick r:id="rId3"/>
              </a:rPr>
              <a:t>http://stonequary:8080</a:t>
            </a:r>
            <a:endParaRPr lang="en-US" dirty="0" smtClean="0">
              <a:latin typeface="+mj-lt"/>
              <a:cs typeface="Courier New" panose="02070309020205020404" pitchFamily="49" charset="0"/>
            </a:endParaRPr>
          </a:p>
          <a:p>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endParaRPr lang="en-US" sz="1000" dirty="0"/>
          </a:p>
          <a:p>
            <a:endParaRPr lang="en-US" sz="1000" dirty="0"/>
          </a:p>
        </p:txBody>
      </p:sp>
      <p:cxnSp>
        <p:nvCxnSpPr>
          <p:cNvPr id="7" name="Straight Arrow Connector 6"/>
          <p:cNvCxnSpPr/>
          <p:nvPr/>
        </p:nvCxnSpPr>
        <p:spPr>
          <a:xfrm flipV="1">
            <a:off x="5753686" y="1948375"/>
            <a:ext cx="604911" cy="21228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4367250" y="2054516"/>
            <a:ext cx="1333698" cy="215444"/>
          </a:xfrm>
          <a:prstGeom prst="rect">
            <a:avLst/>
          </a:prstGeom>
          <a:noFill/>
        </p:spPr>
        <p:txBody>
          <a:bodyPr wrap="none" lIns="0" tIns="0" rIns="0" bIns="0" rtlCol="0">
            <a:spAutoFit/>
          </a:bodyPr>
          <a:lstStyle/>
          <a:p>
            <a:r>
              <a:rPr lang="en-US" sz="1400" dirty="0" smtClean="0"/>
              <a:t>Win7 Start Menu</a:t>
            </a:r>
          </a:p>
        </p:txBody>
      </p:sp>
      <p:cxnSp>
        <p:nvCxnSpPr>
          <p:cNvPr id="13" name="Straight Arrow Connector 12"/>
          <p:cNvCxnSpPr/>
          <p:nvPr/>
        </p:nvCxnSpPr>
        <p:spPr>
          <a:xfrm flipH="1" flipV="1">
            <a:off x="1814733" y="2660261"/>
            <a:ext cx="309489" cy="27006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2217481" y="2822607"/>
            <a:ext cx="1660711" cy="215444"/>
          </a:xfrm>
          <a:prstGeom prst="rect">
            <a:avLst/>
          </a:prstGeom>
          <a:noFill/>
        </p:spPr>
        <p:txBody>
          <a:bodyPr wrap="none" lIns="0" tIns="0" rIns="0" bIns="0" rtlCol="0">
            <a:spAutoFit/>
          </a:bodyPr>
          <a:lstStyle/>
          <a:p>
            <a:r>
              <a:rPr lang="en-US" sz="1400" dirty="0" smtClean="0"/>
              <a:t>License server name</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4974" y="1779705"/>
            <a:ext cx="2180953" cy="761905"/>
          </a:xfrm>
          <a:prstGeom prst="rect">
            <a:avLst/>
          </a:prstGeom>
        </p:spPr>
      </p:pic>
    </p:spTree>
    <p:extLst>
      <p:ext uri="{BB962C8B-B14F-4D97-AF65-F5344CB8AC3E}">
        <p14:creationId xmlns:p14="http://schemas.microsoft.com/office/powerpoint/2010/main" val="42378154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3077766"/>
          </a:xfrm>
          <a:prstGeom prst="rect">
            <a:avLst/>
          </a:prstGeom>
          <a:noFill/>
        </p:spPr>
        <p:txBody>
          <a:bodyPr wrap="square" lIns="0" tIns="0" rIns="0" bIns="0" rtlCol="0">
            <a:spAutoFit/>
          </a:bodyPr>
          <a:lstStyle/>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mtools</a:t>
            </a:r>
            <a:r>
              <a:rPr lang="en-US" dirty="0" smtClean="0">
                <a:latin typeface="+mj-lt"/>
                <a:cs typeface="Courier New" panose="02070309020205020404" pitchFamily="49" charset="0"/>
              </a:rPr>
              <a:t> is still in the installation</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Admin License Server\i486_nt\</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obj</a:t>
            </a:r>
            <a:endParaRPr lang="en-US" sz="1200" b="1" dirty="0">
              <a:solidFill>
                <a:schemeClr val="bg2">
                  <a:lumMod val="60000"/>
                  <a:lumOff val="40000"/>
                </a:schemeClr>
              </a:solidFill>
              <a:latin typeface="Courier New" panose="02070309020205020404" pitchFamily="49" charset="0"/>
              <a:cs typeface="Courier New" panose="02070309020205020404" pitchFamily="49" charset="0"/>
            </a:endParaRPr>
          </a:p>
          <a:p>
            <a:endParaRPr lang="en-US" dirty="0" smtClean="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has a web interface</a:t>
            </a:r>
          </a:p>
          <a:p>
            <a:endParaRPr lang="en-US" dirty="0">
              <a:latin typeface="+mj-lt"/>
              <a:cs typeface="Courier New" panose="02070309020205020404" pitchFamily="49" charset="0"/>
            </a:endParaRPr>
          </a:p>
          <a:p>
            <a:r>
              <a:rPr lang="en-US" dirty="0" smtClean="0">
                <a:latin typeface="+mj-lt"/>
                <a:cs typeface="Courier New" panose="02070309020205020404" pitchFamily="49" charset="0"/>
                <a:hlinkClick r:id="rId3"/>
              </a:rPr>
              <a:t>http://stonequary:8080</a:t>
            </a:r>
            <a:endParaRPr lang="en-US" dirty="0" smtClean="0">
              <a:latin typeface="+mj-lt"/>
              <a:cs typeface="Courier New" panose="02070309020205020404" pitchFamily="49" charset="0"/>
            </a:endParaRPr>
          </a:p>
          <a:p>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r>
              <a:rPr lang="en-US" dirty="0" smtClean="0">
                <a:latin typeface="+mj-lt"/>
                <a:cs typeface="Courier New" panose="02070309020205020404" pitchFamily="49" charset="0"/>
              </a:rPr>
              <a:t>Advantages of </a:t>
            </a:r>
            <a:r>
              <a:rPr lang="en-US" dirty="0" err="1" smtClean="0">
                <a:latin typeface="+mj-lt"/>
                <a:cs typeface="Courier New" panose="02070309020205020404" pitchFamily="49" charset="0"/>
              </a:rPr>
              <a:t>lmadmin</a:t>
            </a:r>
            <a:endParaRPr lang="en-US" dirty="0" smtClean="0">
              <a:latin typeface="+mj-lt"/>
              <a:cs typeface="Courier New" panose="02070309020205020404" pitchFamily="49" charset="0"/>
            </a:endParaRPr>
          </a:p>
          <a:p>
            <a:pPr marL="628650" lvl="1" indent="-171450">
              <a:buFont typeface="Arial" panose="020B0604020202020204" pitchFamily="34" charset="0"/>
              <a:buChar char="•"/>
            </a:pPr>
            <a:r>
              <a:rPr lang="en-US" sz="1600" dirty="0" smtClean="0"/>
              <a:t>Reread license from web interface</a:t>
            </a:r>
          </a:p>
          <a:p>
            <a:endParaRPr lang="en-US" sz="1000" dirty="0"/>
          </a:p>
        </p:txBody>
      </p:sp>
      <p:cxnSp>
        <p:nvCxnSpPr>
          <p:cNvPr id="7" name="Straight Arrow Connector 6"/>
          <p:cNvCxnSpPr/>
          <p:nvPr/>
        </p:nvCxnSpPr>
        <p:spPr>
          <a:xfrm flipV="1">
            <a:off x="5753686" y="1948375"/>
            <a:ext cx="604911" cy="21228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4367250" y="2054516"/>
            <a:ext cx="1333698" cy="215444"/>
          </a:xfrm>
          <a:prstGeom prst="rect">
            <a:avLst/>
          </a:prstGeom>
          <a:noFill/>
        </p:spPr>
        <p:txBody>
          <a:bodyPr wrap="none" lIns="0" tIns="0" rIns="0" bIns="0" rtlCol="0">
            <a:spAutoFit/>
          </a:bodyPr>
          <a:lstStyle/>
          <a:p>
            <a:r>
              <a:rPr lang="en-US" sz="1400" dirty="0" smtClean="0"/>
              <a:t>Win7 Start Menu</a:t>
            </a:r>
          </a:p>
        </p:txBody>
      </p:sp>
      <p:cxnSp>
        <p:nvCxnSpPr>
          <p:cNvPr id="13" name="Straight Arrow Connector 12"/>
          <p:cNvCxnSpPr/>
          <p:nvPr/>
        </p:nvCxnSpPr>
        <p:spPr>
          <a:xfrm flipH="1" flipV="1">
            <a:off x="1814733" y="2660261"/>
            <a:ext cx="309489" cy="27006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2217481" y="2822607"/>
            <a:ext cx="1660711" cy="215444"/>
          </a:xfrm>
          <a:prstGeom prst="rect">
            <a:avLst/>
          </a:prstGeom>
          <a:noFill/>
        </p:spPr>
        <p:txBody>
          <a:bodyPr wrap="none" lIns="0" tIns="0" rIns="0" bIns="0" rtlCol="0">
            <a:spAutoFit/>
          </a:bodyPr>
          <a:lstStyle/>
          <a:p>
            <a:r>
              <a:rPr lang="en-US" sz="1400" dirty="0" smtClean="0"/>
              <a:t>License server name</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4974" y="1779705"/>
            <a:ext cx="2180953" cy="761905"/>
          </a:xfrm>
          <a:prstGeom prst="rect">
            <a:avLst/>
          </a:prstGeom>
        </p:spPr>
      </p:pic>
    </p:spTree>
    <p:extLst>
      <p:ext uri="{BB962C8B-B14F-4D97-AF65-F5344CB8AC3E}">
        <p14:creationId xmlns:p14="http://schemas.microsoft.com/office/powerpoint/2010/main" val="42948889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3323987"/>
          </a:xfrm>
          <a:prstGeom prst="rect">
            <a:avLst/>
          </a:prstGeom>
          <a:noFill/>
        </p:spPr>
        <p:txBody>
          <a:bodyPr wrap="square" lIns="0" tIns="0" rIns="0" bIns="0" rtlCol="0">
            <a:spAutoFit/>
          </a:bodyPr>
          <a:lstStyle/>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mtools</a:t>
            </a:r>
            <a:r>
              <a:rPr lang="en-US" dirty="0" smtClean="0">
                <a:latin typeface="+mj-lt"/>
                <a:cs typeface="Courier New" panose="02070309020205020404" pitchFamily="49" charset="0"/>
              </a:rPr>
              <a:t> is still in the installation</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Admin License Server\i486_nt\</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obj</a:t>
            </a:r>
            <a:endParaRPr lang="en-US" sz="1200" b="1" dirty="0">
              <a:solidFill>
                <a:schemeClr val="bg2">
                  <a:lumMod val="60000"/>
                  <a:lumOff val="40000"/>
                </a:schemeClr>
              </a:solidFill>
              <a:latin typeface="Courier New" panose="02070309020205020404" pitchFamily="49" charset="0"/>
              <a:cs typeface="Courier New" panose="02070309020205020404" pitchFamily="49" charset="0"/>
            </a:endParaRPr>
          </a:p>
          <a:p>
            <a:endParaRPr lang="en-US" dirty="0" smtClean="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has a web interface</a:t>
            </a:r>
          </a:p>
          <a:p>
            <a:endParaRPr lang="en-US" dirty="0">
              <a:latin typeface="+mj-lt"/>
              <a:cs typeface="Courier New" panose="02070309020205020404" pitchFamily="49" charset="0"/>
            </a:endParaRPr>
          </a:p>
          <a:p>
            <a:r>
              <a:rPr lang="en-US" dirty="0" smtClean="0">
                <a:latin typeface="+mj-lt"/>
                <a:cs typeface="Courier New" panose="02070309020205020404" pitchFamily="49" charset="0"/>
                <a:hlinkClick r:id="rId3"/>
              </a:rPr>
              <a:t>http://stonequary:8080</a:t>
            </a:r>
            <a:endParaRPr lang="en-US" dirty="0" smtClean="0">
              <a:latin typeface="+mj-lt"/>
              <a:cs typeface="Courier New" panose="02070309020205020404" pitchFamily="49" charset="0"/>
            </a:endParaRPr>
          </a:p>
          <a:p>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r>
              <a:rPr lang="en-US" dirty="0" smtClean="0">
                <a:latin typeface="+mj-lt"/>
                <a:cs typeface="Courier New" panose="02070309020205020404" pitchFamily="49" charset="0"/>
              </a:rPr>
              <a:t>Advantages of </a:t>
            </a:r>
            <a:r>
              <a:rPr lang="en-US" dirty="0" err="1" smtClean="0">
                <a:latin typeface="+mj-lt"/>
                <a:cs typeface="Courier New" panose="02070309020205020404" pitchFamily="49" charset="0"/>
              </a:rPr>
              <a:t>lmadmin</a:t>
            </a:r>
            <a:endParaRPr lang="en-US" dirty="0" smtClean="0">
              <a:latin typeface="+mj-lt"/>
              <a:cs typeface="Courier New" panose="02070309020205020404" pitchFamily="49" charset="0"/>
            </a:endParaRPr>
          </a:p>
          <a:p>
            <a:pPr marL="628650" lvl="1" indent="-171450">
              <a:buFont typeface="Arial" panose="020B0604020202020204" pitchFamily="34" charset="0"/>
              <a:buChar char="•"/>
            </a:pPr>
            <a:r>
              <a:rPr lang="en-US" sz="1600" dirty="0" smtClean="0"/>
              <a:t>Reread license from web interface</a:t>
            </a:r>
          </a:p>
          <a:p>
            <a:pPr marL="628650" lvl="1" indent="-171450">
              <a:buFont typeface="Arial" panose="020B0604020202020204" pitchFamily="34" charset="0"/>
              <a:buChar char="•"/>
            </a:pPr>
            <a:r>
              <a:rPr lang="en-US" sz="1600" dirty="0" err="1" smtClean="0"/>
              <a:t>Ptcflush</a:t>
            </a:r>
            <a:r>
              <a:rPr lang="en-US" sz="1600" dirty="0" smtClean="0"/>
              <a:t> restricted by default to license admins</a:t>
            </a:r>
          </a:p>
          <a:p>
            <a:endParaRPr lang="en-US" sz="1000" dirty="0"/>
          </a:p>
        </p:txBody>
      </p:sp>
      <p:cxnSp>
        <p:nvCxnSpPr>
          <p:cNvPr id="7" name="Straight Arrow Connector 6"/>
          <p:cNvCxnSpPr/>
          <p:nvPr/>
        </p:nvCxnSpPr>
        <p:spPr>
          <a:xfrm flipV="1">
            <a:off x="5753686" y="1948375"/>
            <a:ext cx="604911" cy="21228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4367250" y="2054516"/>
            <a:ext cx="1333698" cy="215444"/>
          </a:xfrm>
          <a:prstGeom prst="rect">
            <a:avLst/>
          </a:prstGeom>
          <a:noFill/>
        </p:spPr>
        <p:txBody>
          <a:bodyPr wrap="none" lIns="0" tIns="0" rIns="0" bIns="0" rtlCol="0">
            <a:spAutoFit/>
          </a:bodyPr>
          <a:lstStyle/>
          <a:p>
            <a:r>
              <a:rPr lang="en-US" sz="1400" dirty="0" smtClean="0"/>
              <a:t>Win7 Start Menu</a:t>
            </a:r>
          </a:p>
        </p:txBody>
      </p:sp>
      <p:cxnSp>
        <p:nvCxnSpPr>
          <p:cNvPr id="13" name="Straight Arrow Connector 12"/>
          <p:cNvCxnSpPr/>
          <p:nvPr/>
        </p:nvCxnSpPr>
        <p:spPr>
          <a:xfrm flipH="1" flipV="1">
            <a:off x="1814733" y="2660261"/>
            <a:ext cx="309489" cy="27006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2217481" y="2822607"/>
            <a:ext cx="1660711" cy="215444"/>
          </a:xfrm>
          <a:prstGeom prst="rect">
            <a:avLst/>
          </a:prstGeom>
          <a:noFill/>
        </p:spPr>
        <p:txBody>
          <a:bodyPr wrap="none" lIns="0" tIns="0" rIns="0" bIns="0" rtlCol="0">
            <a:spAutoFit/>
          </a:bodyPr>
          <a:lstStyle/>
          <a:p>
            <a:r>
              <a:rPr lang="en-US" sz="1400" dirty="0" smtClean="0"/>
              <a:t>License server name</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4974" y="1779705"/>
            <a:ext cx="2180953" cy="761905"/>
          </a:xfrm>
          <a:prstGeom prst="rect">
            <a:avLst/>
          </a:prstGeom>
        </p:spPr>
      </p:pic>
    </p:spTree>
    <p:extLst>
      <p:ext uri="{BB962C8B-B14F-4D97-AF65-F5344CB8AC3E}">
        <p14:creationId xmlns:p14="http://schemas.microsoft.com/office/powerpoint/2010/main" val="32138327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Management</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73242" y="1058780"/>
            <a:ext cx="7972926" cy="2923877"/>
          </a:xfrm>
          <a:prstGeom prst="rect">
            <a:avLst/>
          </a:prstGeom>
          <a:noFill/>
        </p:spPr>
        <p:txBody>
          <a:bodyPr wrap="square" lIns="0" tIns="0" rIns="0" bIns="0" rtlCol="0">
            <a:spAutoFit/>
          </a:bodyPr>
          <a:lstStyle/>
          <a:p>
            <a:pPr indent="-457200">
              <a:buFont typeface="+mj-lt"/>
              <a:buAutoNum type="arabicPeriod"/>
            </a:pPr>
            <a:r>
              <a:rPr lang="en-US" sz="2200" dirty="0">
                <a:latin typeface="Arial Narrow" pitchFamily="34" charset="0"/>
              </a:rPr>
              <a:t>Users can choose an appropriate license</a:t>
            </a:r>
          </a:p>
          <a:p>
            <a:pPr indent="-457200">
              <a:buFont typeface="+mj-lt"/>
              <a:buAutoNum type="arabicPeriod"/>
            </a:pPr>
            <a:r>
              <a:rPr lang="en-US" sz="2200" dirty="0">
                <a:latin typeface="Arial Narrow" pitchFamily="34" charset="0"/>
              </a:rPr>
              <a:t>Specific folks can access specific licenses</a:t>
            </a:r>
          </a:p>
          <a:p>
            <a:pPr indent="-457200">
              <a:buFont typeface="+mj-lt"/>
              <a:buAutoNum type="arabicPeriod"/>
            </a:pPr>
            <a:r>
              <a:rPr lang="en-US" sz="2200" dirty="0">
                <a:latin typeface="Arial Narrow" pitchFamily="34" charset="0"/>
              </a:rPr>
              <a:t>Ensure you have enough licenses</a:t>
            </a:r>
          </a:p>
          <a:p>
            <a:pPr indent="-457200">
              <a:buFont typeface="+mj-lt"/>
              <a:buAutoNum type="arabicPeriod"/>
            </a:pPr>
            <a:endParaRPr lang="en-US" sz="2200" dirty="0">
              <a:latin typeface="Arial Narrow" pitchFamily="34" charset="0"/>
            </a:endParaRPr>
          </a:p>
          <a:p>
            <a:pPr indent="-457200">
              <a:buFont typeface="+mj-lt"/>
              <a:buAutoNum type="arabicPeriod"/>
            </a:pPr>
            <a:endParaRPr lang="en-US" sz="2200" dirty="0">
              <a:latin typeface="Arial Narrow" pitchFamily="34" charset="0"/>
            </a:endParaRPr>
          </a:p>
          <a:p>
            <a:pPr indent="-457200">
              <a:buFont typeface="+mj-lt"/>
              <a:buAutoNum type="arabicPeriod"/>
            </a:pPr>
            <a:endParaRPr lang="en-US" sz="2200" dirty="0">
              <a:latin typeface="Arial Narrow" pitchFamily="34" charset="0"/>
            </a:endParaRPr>
          </a:p>
          <a:p>
            <a:r>
              <a:rPr lang="en-US" sz="2200" dirty="0">
                <a:latin typeface="Arial Narrow" pitchFamily="34" charset="0"/>
              </a:rPr>
              <a:t>Must understand: </a:t>
            </a:r>
          </a:p>
          <a:p>
            <a:pPr indent="-342900">
              <a:buFont typeface="Arial" panose="020B0604020202020204" pitchFamily="34" charset="0"/>
              <a:buChar char="•"/>
            </a:pPr>
            <a:r>
              <a:rPr lang="en-US" sz="2200" dirty="0">
                <a:latin typeface="Arial Narrow" pitchFamily="34" charset="0"/>
              </a:rPr>
              <a:t>License types and how to configure them</a:t>
            </a:r>
          </a:p>
          <a:p>
            <a:endParaRPr lang="en-US" sz="1400" dirty="0" smtClean="0"/>
          </a:p>
        </p:txBody>
      </p:sp>
    </p:spTree>
    <p:extLst>
      <p:ext uri="{BB962C8B-B14F-4D97-AF65-F5344CB8AC3E}">
        <p14:creationId xmlns:p14="http://schemas.microsoft.com/office/powerpoint/2010/main" val="17145976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3724096"/>
          </a:xfrm>
          <a:prstGeom prst="rect">
            <a:avLst/>
          </a:prstGeom>
          <a:noFill/>
        </p:spPr>
        <p:txBody>
          <a:bodyPr wrap="square" lIns="0" tIns="0" rIns="0" bIns="0" rtlCol="0">
            <a:spAutoFit/>
          </a:bodyPr>
          <a:lstStyle/>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mtools</a:t>
            </a:r>
            <a:r>
              <a:rPr lang="en-US" dirty="0" smtClean="0">
                <a:latin typeface="+mj-lt"/>
                <a:cs typeface="Courier New" panose="02070309020205020404" pitchFamily="49" charset="0"/>
              </a:rPr>
              <a:t> is still in the installation</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Admin License Server\i486_nt\</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obj</a:t>
            </a:r>
            <a:endParaRPr lang="en-US" sz="1200" b="1" dirty="0">
              <a:solidFill>
                <a:schemeClr val="bg2">
                  <a:lumMod val="60000"/>
                  <a:lumOff val="40000"/>
                </a:schemeClr>
              </a:solidFill>
              <a:latin typeface="Courier New" panose="02070309020205020404" pitchFamily="49" charset="0"/>
              <a:cs typeface="Courier New" panose="02070309020205020404" pitchFamily="49" charset="0"/>
            </a:endParaRPr>
          </a:p>
          <a:p>
            <a:endParaRPr lang="en-US" dirty="0" smtClean="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has a web interface</a:t>
            </a:r>
          </a:p>
          <a:p>
            <a:endParaRPr lang="en-US" dirty="0">
              <a:latin typeface="+mj-lt"/>
              <a:cs typeface="Courier New" panose="02070309020205020404" pitchFamily="49" charset="0"/>
            </a:endParaRPr>
          </a:p>
          <a:p>
            <a:r>
              <a:rPr lang="en-US" dirty="0" smtClean="0">
                <a:latin typeface="+mj-lt"/>
                <a:cs typeface="Courier New" panose="02070309020205020404" pitchFamily="49" charset="0"/>
                <a:hlinkClick r:id="rId3"/>
              </a:rPr>
              <a:t>http://stonequary:8080</a:t>
            </a:r>
            <a:endParaRPr lang="en-US" dirty="0" smtClean="0">
              <a:latin typeface="+mj-lt"/>
              <a:cs typeface="Courier New" panose="02070309020205020404" pitchFamily="49" charset="0"/>
            </a:endParaRPr>
          </a:p>
          <a:p>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r>
              <a:rPr lang="en-US" dirty="0" smtClean="0">
                <a:latin typeface="+mj-lt"/>
                <a:cs typeface="Courier New" panose="02070309020205020404" pitchFamily="49" charset="0"/>
              </a:rPr>
              <a:t>Advantages of </a:t>
            </a:r>
            <a:r>
              <a:rPr lang="en-US" dirty="0" err="1" smtClean="0">
                <a:latin typeface="+mj-lt"/>
                <a:cs typeface="Courier New" panose="02070309020205020404" pitchFamily="49" charset="0"/>
              </a:rPr>
              <a:t>lmadmin</a:t>
            </a:r>
            <a:endParaRPr lang="en-US" dirty="0" smtClean="0">
              <a:latin typeface="+mj-lt"/>
              <a:cs typeface="Courier New" panose="02070309020205020404" pitchFamily="49" charset="0"/>
            </a:endParaRPr>
          </a:p>
          <a:p>
            <a:pPr marL="628650" lvl="1" indent="-171450">
              <a:buFont typeface="Arial" panose="020B0604020202020204" pitchFamily="34" charset="0"/>
              <a:buChar char="•"/>
            </a:pPr>
            <a:r>
              <a:rPr lang="en-US" sz="1600" dirty="0" smtClean="0"/>
              <a:t>Reread license from web interface</a:t>
            </a:r>
          </a:p>
          <a:p>
            <a:pPr marL="628650" lvl="1" indent="-171450">
              <a:buFont typeface="Arial" panose="020B0604020202020204" pitchFamily="34" charset="0"/>
              <a:buChar char="•"/>
            </a:pPr>
            <a:r>
              <a:rPr lang="en-US" sz="1600" dirty="0" err="1" smtClean="0"/>
              <a:t>Ptcflush</a:t>
            </a:r>
            <a:r>
              <a:rPr lang="en-US" sz="1600" dirty="0" smtClean="0"/>
              <a:t> restricted by default to license admins</a:t>
            </a:r>
          </a:p>
          <a:p>
            <a:pPr marL="628650" lvl="1" indent="-171450">
              <a:buFont typeface="Arial" panose="020B0604020202020204" pitchFamily="34" charset="0"/>
              <a:buChar char="•"/>
            </a:pPr>
            <a:r>
              <a:rPr lang="en-US" sz="1600" dirty="0" smtClean="0"/>
              <a:t>Early return of borrowed licenses</a:t>
            </a:r>
          </a:p>
          <a:p>
            <a:endParaRPr lang="en-US" sz="1000" dirty="0"/>
          </a:p>
          <a:p>
            <a:endParaRPr lang="en-US" sz="1000" dirty="0"/>
          </a:p>
        </p:txBody>
      </p:sp>
      <p:cxnSp>
        <p:nvCxnSpPr>
          <p:cNvPr id="7" name="Straight Arrow Connector 6"/>
          <p:cNvCxnSpPr/>
          <p:nvPr/>
        </p:nvCxnSpPr>
        <p:spPr>
          <a:xfrm flipV="1">
            <a:off x="5753686" y="1948375"/>
            <a:ext cx="604911" cy="21228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4367250" y="2054516"/>
            <a:ext cx="1333698" cy="215444"/>
          </a:xfrm>
          <a:prstGeom prst="rect">
            <a:avLst/>
          </a:prstGeom>
          <a:noFill/>
        </p:spPr>
        <p:txBody>
          <a:bodyPr wrap="none" lIns="0" tIns="0" rIns="0" bIns="0" rtlCol="0">
            <a:spAutoFit/>
          </a:bodyPr>
          <a:lstStyle/>
          <a:p>
            <a:r>
              <a:rPr lang="en-US" sz="1400" dirty="0" smtClean="0"/>
              <a:t>Win7 Start Menu</a:t>
            </a:r>
          </a:p>
        </p:txBody>
      </p:sp>
      <p:cxnSp>
        <p:nvCxnSpPr>
          <p:cNvPr id="13" name="Straight Arrow Connector 12"/>
          <p:cNvCxnSpPr/>
          <p:nvPr/>
        </p:nvCxnSpPr>
        <p:spPr>
          <a:xfrm flipH="1" flipV="1">
            <a:off x="1814733" y="2660261"/>
            <a:ext cx="309489" cy="27006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2217481" y="2822607"/>
            <a:ext cx="1660711" cy="215444"/>
          </a:xfrm>
          <a:prstGeom prst="rect">
            <a:avLst/>
          </a:prstGeom>
          <a:noFill/>
        </p:spPr>
        <p:txBody>
          <a:bodyPr wrap="none" lIns="0" tIns="0" rIns="0" bIns="0" rtlCol="0">
            <a:spAutoFit/>
          </a:bodyPr>
          <a:lstStyle/>
          <a:p>
            <a:r>
              <a:rPr lang="en-US" sz="1400" dirty="0" smtClean="0"/>
              <a:t>License server name</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4974" y="1779705"/>
            <a:ext cx="2180953" cy="761905"/>
          </a:xfrm>
          <a:prstGeom prst="rect">
            <a:avLst/>
          </a:prstGeom>
        </p:spPr>
      </p:pic>
    </p:spTree>
    <p:extLst>
      <p:ext uri="{BB962C8B-B14F-4D97-AF65-F5344CB8AC3E}">
        <p14:creationId xmlns:p14="http://schemas.microsoft.com/office/powerpoint/2010/main" val="37576891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3970318"/>
          </a:xfrm>
          <a:prstGeom prst="rect">
            <a:avLst/>
          </a:prstGeom>
          <a:noFill/>
        </p:spPr>
        <p:txBody>
          <a:bodyPr wrap="square" lIns="0" tIns="0" rIns="0" bIns="0" rtlCol="0">
            <a:spAutoFit/>
          </a:bodyPr>
          <a:lstStyle/>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mtools</a:t>
            </a:r>
            <a:r>
              <a:rPr lang="en-US" dirty="0" smtClean="0">
                <a:latin typeface="+mj-lt"/>
                <a:cs typeface="Courier New" panose="02070309020205020404" pitchFamily="49" charset="0"/>
              </a:rPr>
              <a:t> is still in the installation</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Admin License Server\i486_nt\</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obj</a:t>
            </a:r>
            <a:endParaRPr lang="en-US" sz="1200" b="1" dirty="0">
              <a:solidFill>
                <a:schemeClr val="bg2">
                  <a:lumMod val="60000"/>
                  <a:lumOff val="40000"/>
                </a:schemeClr>
              </a:solidFill>
              <a:latin typeface="Courier New" panose="02070309020205020404" pitchFamily="49" charset="0"/>
              <a:cs typeface="Courier New" panose="02070309020205020404" pitchFamily="49" charset="0"/>
            </a:endParaRPr>
          </a:p>
          <a:p>
            <a:endParaRPr lang="en-US" dirty="0" smtClean="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has a web interface</a:t>
            </a:r>
          </a:p>
          <a:p>
            <a:endParaRPr lang="en-US" dirty="0">
              <a:latin typeface="+mj-lt"/>
              <a:cs typeface="Courier New" panose="02070309020205020404" pitchFamily="49" charset="0"/>
            </a:endParaRPr>
          </a:p>
          <a:p>
            <a:r>
              <a:rPr lang="en-US" dirty="0" smtClean="0">
                <a:latin typeface="+mj-lt"/>
                <a:cs typeface="Courier New" panose="02070309020205020404" pitchFamily="49" charset="0"/>
                <a:hlinkClick r:id="rId3"/>
              </a:rPr>
              <a:t>http://stonequary:8080</a:t>
            </a:r>
            <a:endParaRPr lang="en-US" dirty="0" smtClean="0">
              <a:latin typeface="+mj-lt"/>
              <a:cs typeface="Courier New" panose="02070309020205020404" pitchFamily="49" charset="0"/>
            </a:endParaRPr>
          </a:p>
          <a:p>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r>
              <a:rPr lang="en-US" dirty="0" smtClean="0">
                <a:latin typeface="+mj-lt"/>
                <a:cs typeface="Courier New" panose="02070309020205020404" pitchFamily="49" charset="0"/>
              </a:rPr>
              <a:t>Advantages of </a:t>
            </a:r>
            <a:r>
              <a:rPr lang="en-US" dirty="0" err="1" smtClean="0">
                <a:latin typeface="+mj-lt"/>
                <a:cs typeface="Courier New" panose="02070309020205020404" pitchFamily="49" charset="0"/>
              </a:rPr>
              <a:t>lmadmin</a:t>
            </a:r>
            <a:endParaRPr lang="en-US" dirty="0" smtClean="0">
              <a:latin typeface="+mj-lt"/>
              <a:cs typeface="Courier New" panose="02070309020205020404" pitchFamily="49" charset="0"/>
            </a:endParaRPr>
          </a:p>
          <a:p>
            <a:pPr marL="628650" lvl="1" indent="-171450">
              <a:buFont typeface="Arial" panose="020B0604020202020204" pitchFamily="34" charset="0"/>
              <a:buChar char="•"/>
            </a:pPr>
            <a:r>
              <a:rPr lang="en-US" sz="1600" dirty="0" smtClean="0"/>
              <a:t>Reread license from web interface</a:t>
            </a:r>
          </a:p>
          <a:p>
            <a:pPr marL="628650" lvl="1" indent="-171450">
              <a:buFont typeface="Arial" panose="020B0604020202020204" pitchFamily="34" charset="0"/>
              <a:buChar char="•"/>
            </a:pPr>
            <a:r>
              <a:rPr lang="en-US" sz="1600" dirty="0" err="1" smtClean="0"/>
              <a:t>Ptcflush</a:t>
            </a:r>
            <a:r>
              <a:rPr lang="en-US" sz="1600" dirty="0" smtClean="0"/>
              <a:t> restricted by default to license admins</a:t>
            </a:r>
          </a:p>
          <a:p>
            <a:pPr marL="628650" lvl="1" indent="-171450">
              <a:buFont typeface="Arial" panose="020B0604020202020204" pitchFamily="34" charset="0"/>
              <a:buChar char="•"/>
            </a:pPr>
            <a:r>
              <a:rPr lang="en-US" sz="1600" dirty="0" smtClean="0"/>
              <a:t>Early return of borrowed licenses</a:t>
            </a:r>
          </a:p>
          <a:p>
            <a:pPr marL="628650" lvl="1" indent="-171450">
              <a:buFont typeface="Arial" panose="020B0604020202020204" pitchFamily="34" charset="0"/>
              <a:buChar char="•"/>
            </a:pPr>
            <a:r>
              <a:rPr lang="en-US" sz="1600" dirty="0" smtClean="0"/>
              <a:t>Email alerts can be set up</a:t>
            </a:r>
          </a:p>
          <a:p>
            <a:endParaRPr lang="en-US" sz="1000" dirty="0"/>
          </a:p>
          <a:p>
            <a:endParaRPr lang="en-US" sz="1000" dirty="0"/>
          </a:p>
        </p:txBody>
      </p:sp>
      <p:cxnSp>
        <p:nvCxnSpPr>
          <p:cNvPr id="7" name="Straight Arrow Connector 6"/>
          <p:cNvCxnSpPr/>
          <p:nvPr/>
        </p:nvCxnSpPr>
        <p:spPr>
          <a:xfrm flipV="1">
            <a:off x="5753686" y="1948375"/>
            <a:ext cx="604911" cy="21228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4367250" y="2054516"/>
            <a:ext cx="1333698" cy="215444"/>
          </a:xfrm>
          <a:prstGeom prst="rect">
            <a:avLst/>
          </a:prstGeom>
          <a:noFill/>
        </p:spPr>
        <p:txBody>
          <a:bodyPr wrap="none" lIns="0" tIns="0" rIns="0" bIns="0" rtlCol="0">
            <a:spAutoFit/>
          </a:bodyPr>
          <a:lstStyle/>
          <a:p>
            <a:r>
              <a:rPr lang="en-US" sz="1400" dirty="0" smtClean="0"/>
              <a:t>Win7 Start Menu</a:t>
            </a:r>
          </a:p>
        </p:txBody>
      </p:sp>
      <p:cxnSp>
        <p:nvCxnSpPr>
          <p:cNvPr id="13" name="Straight Arrow Connector 12"/>
          <p:cNvCxnSpPr/>
          <p:nvPr/>
        </p:nvCxnSpPr>
        <p:spPr>
          <a:xfrm flipH="1" flipV="1">
            <a:off x="1814733" y="2660261"/>
            <a:ext cx="309489" cy="27006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2217481" y="2822607"/>
            <a:ext cx="1660711" cy="215444"/>
          </a:xfrm>
          <a:prstGeom prst="rect">
            <a:avLst/>
          </a:prstGeom>
          <a:noFill/>
        </p:spPr>
        <p:txBody>
          <a:bodyPr wrap="none" lIns="0" tIns="0" rIns="0" bIns="0" rtlCol="0">
            <a:spAutoFit/>
          </a:bodyPr>
          <a:lstStyle/>
          <a:p>
            <a:r>
              <a:rPr lang="en-US" sz="1400" dirty="0" smtClean="0"/>
              <a:t>License server name</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4974" y="1779705"/>
            <a:ext cx="2180953" cy="761905"/>
          </a:xfrm>
          <a:prstGeom prst="rect">
            <a:avLst/>
          </a:prstGeom>
        </p:spPr>
      </p:pic>
    </p:spTree>
    <p:extLst>
      <p:ext uri="{BB962C8B-B14F-4D97-AF65-F5344CB8AC3E}">
        <p14:creationId xmlns:p14="http://schemas.microsoft.com/office/powerpoint/2010/main" val="7696188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5555367"/>
          </a:xfrm>
          <a:prstGeom prst="rect">
            <a:avLst/>
          </a:prstGeom>
          <a:noFill/>
        </p:spPr>
        <p:txBody>
          <a:bodyPr wrap="square" lIns="0" tIns="0" rIns="0" bIns="0" rtlCol="0">
            <a:spAutoFit/>
          </a:bodyPr>
          <a:lstStyle/>
          <a:p>
            <a:r>
              <a:rPr lang="en-US" dirty="0" smtClean="0">
                <a:latin typeface="+mj-lt"/>
                <a:cs typeface="Courier New" panose="02070309020205020404" pitchFamily="49" charset="0"/>
              </a:rPr>
              <a:t>Differences in </a:t>
            </a:r>
            <a:r>
              <a:rPr lang="en-US" dirty="0" err="1" smtClean="0">
                <a:latin typeface="+mj-lt"/>
                <a:cs typeface="Courier New" panose="02070309020205020404" pitchFamily="49" charset="0"/>
              </a:rPr>
              <a:t>lmadmin</a:t>
            </a:r>
            <a:endParaRPr lang="en-US" dirty="0" smtClean="0">
              <a:latin typeface="+mj-lt"/>
              <a:cs typeface="Courier New" panose="02070309020205020404" pitchFamily="49" charset="0"/>
            </a:endParaRPr>
          </a:p>
          <a:p>
            <a:pPr marL="628650" lvl="1" indent="-171450">
              <a:buFont typeface="Arial" panose="020B0604020202020204" pitchFamily="34" charset="0"/>
              <a:buChar char="•"/>
            </a:pPr>
            <a:r>
              <a:rPr lang="en-US" sz="1200" dirty="0" err="1" smtClean="0"/>
              <a:t>Ptcflush</a:t>
            </a:r>
            <a:r>
              <a:rPr lang="en-US" sz="1200" dirty="0" smtClean="0"/>
              <a:t>, (</a:t>
            </a:r>
            <a:r>
              <a:rPr lang="en-US" sz="1200" dirty="0" err="1" smtClean="0"/>
              <a:t>lmremove</a:t>
            </a:r>
            <a:r>
              <a:rPr lang="en-US" sz="1200" dirty="0" smtClean="0"/>
              <a:t>) requires admin access </a:t>
            </a:r>
          </a:p>
          <a:p>
            <a:pPr marL="628650" lvl="1" indent="-171450">
              <a:buFont typeface="Arial" panose="020B0604020202020204" pitchFamily="34" charset="0"/>
              <a:buChar char="•"/>
            </a:pPr>
            <a:r>
              <a:rPr lang="en-US" sz="1200" dirty="0" smtClean="0"/>
              <a:t>Remote shut down is disabled by default </a:t>
            </a:r>
          </a:p>
          <a:p>
            <a:pPr marL="628650" lvl="1" indent="-171450">
              <a:buFont typeface="Arial" panose="020B0604020202020204" pitchFamily="34" charset="0"/>
              <a:buChar char="•"/>
            </a:pPr>
            <a:endParaRPr lang="en-US" sz="1200" dirty="0"/>
          </a:p>
          <a:p>
            <a:r>
              <a:rPr lang="en-US" sz="1400" dirty="0"/>
              <a:t>Service default </a:t>
            </a:r>
            <a:r>
              <a:rPr lang="en-US" sz="1400" dirty="0" smtClean="0"/>
              <a:t>settings are here:</a:t>
            </a:r>
            <a:endParaRPr lang="en-US" sz="1400" dirty="0"/>
          </a:p>
          <a:p>
            <a:r>
              <a:rPr lang="en-US" sz="1400" dirty="0"/>
              <a:t>C:\Program Files\PTC\</a:t>
            </a:r>
            <a:r>
              <a:rPr lang="en-US" sz="1400" dirty="0" err="1"/>
              <a:t>FLEXnet</a:t>
            </a:r>
            <a:r>
              <a:rPr lang="en-US" sz="1400" dirty="0"/>
              <a:t> Admin License Server\</a:t>
            </a:r>
            <a:r>
              <a:rPr lang="en-US" sz="1400" dirty="0" err="1"/>
              <a:t>conf</a:t>
            </a:r>
            <a:r>
              <a:rPr lang="en-US" sz="1400" dirty="0"/>
              <a:t>\server.xml</a:t>
            </a:r>
          </a:p>
          <a:p>
            <a:endParaRPr lang="en-US" sz="1000" dirty="0" smtClean="0"/>
          </a:p>
          <a:p>
            <a:r>
              <a:rPr lang="en-US" sz="1600" dirty="0" smtClean="0"/>
              <a:t>startup options:</a:t>
            </a:r>
            <a:endParaRPr lang="en-US" sz="1000" dirty="0"/>
          </a:p>
          <a:p>
            <a:r>
              <a:rPr lang="en-US" sz="900" dirty="0" smtClean="0"/>
              <a:t>-</a:t>
            </a:r>
            <a:r>
              <a:rPr lang="en-US" sz="900" dirty="0" err="1"/>
              <a:t>adminOnly</a:t>
            </a:r>
            <a:r>
              <a:rPr lang="en-US" sz="900" dirty="0"/>
              <a:t> &lt;</a:t>
            </a:r>
            <a:r>
              <a:rPr lang="en-US" sz="900" dirty="0" err="1"/>
              <a:t>yes|no</a:t>
            </a:r>
            <a:r>
              <a:rPr lang="en-US" sz="900" dirty="0"/>
              <a:t>&gt;</a:t>
            </a:r>
          </a:p>
          <a:p>
            <a:r>
              <a:rPr lang="en-US" sz="900" dirty="0"/>
              <a:t>        A value of 'yes' restricts usage of </a:t>
            </a:r>
            <a:r>
              <a:rPr lang="en-US" sz="900" dirty="0" err="1"/>
              <a:t>lmutils</a:t>
            </a:r>
            <a:r>
              <a:rPr lang="en-US" sz="900" dirty="0"/>
              <a:t> such as </a:t>
            </a:r>
            <a:r>
              <a:rPr lang="en-US" sz="900" dirty="0" err="1"/>
              <a:t>lmdown</a:t>
            </a:r>
            <a:r>
              <a:rPr lang="en-US" sz="900" dirty="0"/>
              <a:t>, </a:t>
            </a:r>
            <a:r>
              <a:rPr lang="en-US" sz="900" dirty="0" err="1"/>
              <a:t>lmreread</a:t>
            </a:r>
            <a:r>
              <a:rPr lang="en-US" sz="900" dirty="0"/>
              <a:t>,</a:t>
            </a:r>
          </a:p>
          <a:p>
            <a:r>
              <a:rPr lang="en-US" sz="900" dirty="0"/>
              <a:t>        </a:t>
            </a:r>
            <a:r>
              <a:rPr lang="en-US" sz="900" dirty="0" err="1"/>
              <a:t>lmswitch</a:t>
            </a:r>
            <a:r>
              <a:rPr lang="en-US" sz="900" dirty="0"/>
              <a:t>, </a:t>
            </a:r>
            <a:r>
              <a:rPr lang="en-US" sz="900" dirty="0" err="1"/>
              <a:t>lmswitchr</a:t>
            </a:r>
            <a:r>
              <a:rPr lang="en-US" sz="900" dirty="0"/>
              <a:t>, </a:t>
            </a:r>
            <a:r>
              <a:rPr lang="en-US" sz="900" dirty="0" err="1"/>
              <a:t>lmremove</a:t>
            </a:r>
            <a:r>
              <a:rPr lang="en-US" sz="900" dirty="0"/>
              <a:t> and </a:t>
            </a:r>
            <a:r>
              <a:rPr lang="en-US" sz="900" dirty="0" err="1"/>
              <a:t>lmnewlog</a:t>
            </a:r>
            <a:r>
              <a:rPr lang="en-US" sz="900" dirty="0"/>
              <a:t> to license administrator who</a:t>
            </a:r>
          </a:p>
          <a:p>
            <a:r>
              <a:rPr lang="en-US" sz="900" dirty="0"/>
              <a:t>        is by default root. If there is a UNIX group called </a:t>
            </a:r>
            <a:r>
              <a:rPr lang="en-US" sz="900" dirty="0" err="1"/>
              <a:t>lmadmin</a:t>
            </a:r>
            <a:r>
              <a:rPr lang="en-US" sz="900" dirty="0"/>
              <a:t>, then use</a:t>
            </a:r>
          </a:p>
          <a:p>
            <a:r>
              <a:rPr lang="en-US" sz="900" dirty="0"/>
              <a:t>        is restricted to only members of that group. If root is not a member of</a:t>
            </a:r>
          </a:p>
          <a:p>
            <a:r>
              <a:rPr lang="en-US" sz="900" dirty="0"/>
              <a:t>        this group, then root does not have permission to use any of the above</a:t>
            </a:r>
          </a:p>
          <a:p>
            <a:r>
              <a:rPr lang="en-US" sz="900" dirty="0"/>
              <a:t>        utilities. On Windows no user can use the above command-line utilities.</a:t>
            </a:r>
          </a:p>
          <a:p>
            <a:r>
              <a:rPr lang="en-US" sz="900" dirty="0"/>
              <a:t>        The Default value is 'yes'.</a:t>
            </a:r>
          </a:p>
          <a:p>
            <a:r>
              <a:rPr lang="en-US" sz="900" dirty="0"/>
              <a:t> </a:t>
            </a:r>
          </a:p>
          <a:p>
            <a:r>
              <a:rPr lang="en-US" sz="900" dirty="0"/>
              <a:t>    -</a:t>
            </a:r>
            <a:r>
              <a:rPr lang="en-US" sz="900" dirty="0" err="1"/>
              <a:t>allowLicenseReclaim</a:t>
            </a:r>
            <a:r>
              <a:rPr lang="en-US" sz="900" dirty="0"/>
              <a:t> &lt;</a:t>
            </a:r>
            <a:r>
              <a:rPr lang="en-US" sz="900" dirty="0" err="1"/>
              <a:t>yes|no</a:t>
            </a:r>
            <a:r>
              <a:rPr lang="en-US" sz="900" dirty="0"/>
              <a:t>&gt;</a:t>
            </a:r>
          </a:p>
          <a:p>
            <a:r>
              <a:rPr lang="en-US" sz="900" dirty="0"/>
              <a:t>        Controls whether or not one can reclaim licenses that are currently</a:t>
            </a:r>
          </a:p>
          <a:p>
            <a:r>
              <a:rPr lang="en-US" sz="900" dirty="0"/>
              <a:t>        checked out.  This setting is recorded in the configuration file</a:t>
            </a:r>
          </a:p>
          <a:p>
            <a:r>
              <a:rPr lang="en-US" sz="900" dirty="0"/>
              <a:t>        and will apply to all subsequent executions until changed.</a:t>
            </a:r>
          </a:p>
          <a:p>
            <a:r>
              <a:rPr lang="en-US" sz="900" dirty="0"/>
              <a:t>        Default value is 'no'.</a:t>
            </a:r>
          </a:p>
          <a:p>
            <a:r>
              <a:rPr lang="en-US" sz="900" dirty="0"/>
              <a:t> </a:t>
            </a:r>
          </a:p>
          <a:p>
            <a:r>
              <a:rPr lang="en-US" sz="900" dirty="0"/>
              <a:t>    -</a:t>
            </a:r>
            <a:r>
              <a:rPr lang="en-US" sz="900" dirty="0" err="1"/>
              <a:t>allowStopServer</a:t>
            </a:r>
            <a:r>
              <a:rPr lang="en-US" sz="900" dirty="0"/>
              <a:t> &lt;</a:t>
            </a:r>
            <a:r>
              <a:rPr lang="en-US" sz="900" dirty="0" err="1"/>
              <a:t>yes|no</a:t>
            </a:r>
            <a:r>
              <a:rPr lang="en-US" sz="900" dirty="0"/>
              <a:t>&gt;</a:t>
            </a:r>
          </a:p>
          <a:p>
            <a:r>
              <a:rPr lang="en-US" sz="900" dirty="0"/>
              <a:t>        Controls whether or not one can stop the license server from a local</a:t>
            </a:r>
          </a:p>
          <a:p>
            <a:r>
              <a:rPr lang="en-US" sz="900" dirty="0"/>
              <a:t>        client (</a:t>
            </a:r>
            <a:r>
              <a:rPr lang="en-US" sz="900" dirty="0" err="1"/>
              <a:t>lmadmin</a:t>
            </a:r>
            <a:r>
              <a:rPr lang="en-US" sz="900" dirty="0"/>
              <a:t> or the web UI).  This setting is recorded in the </a:t>
            </a:r>
            <a:r>
              <a:rPr lang="en-US" sz="900" dirty="0" err="1"/>
              <a:t>licens</a:t>
            </a:r>
            <a:endParaRPr lang="en-US" sz="900" dirty="0"/>
          </a:p>
          <a:p>
            <a:r>
              <a:rPr lang="en-US" sz="900" dirty="0"/>
              <a:t>        server configuration file and will apply to all subsequent executions</a:t>
            </a:r>
          </a:p>
          <a:p>
            <a:r>
              <a:rPr lang="en-US" sz="900" dirty="0"/>
              <a:t>        until changed.  Setting this value to 'no' will also force the option</a:t>
            </a:r>
          </a:p>
          <a:p>
            <a:r>
              <a:rPr lang="en-US" sz="900" dirty="0"/>
              <a:t>        -</a:t>
            </a:r>
            <a:r>
              <a:rPr lang="en-US" sz="900" dirty="0" err="1"/>
              <a:t>allowRemoteStopServer</a:t>
            </a:r>
            <a:r>
              <a:rPr lang="en-US" sz="900" dirty="0"/>
              <a:t> to 'no'. The default value is 'yes'.</a:t>
            </a:r>
          </a:p>
          <a:p>
            <a:r>
              <a:rPr lang="en-US" sz="900" dirty="0"/>
              <a:t> </a:t>
            </a:r>
          </a:p>
          <a:p>
            <a:r>
              <a:rPr lang="en-US" sz="900" dirty="0"/>
              <a:t>    -</a:t>
            </a:r>
            <a:r>
              <a:rPr lang="en-US" sz="900" dirty="0" err="1"/>
              <a:t>allowRemoteStopServer</a:t>
            </a:r>
            <a:r>
              <a:rPr lang="en-US" sz="900" dirty="0"/>
              <a:t> &lt;</a:t>
            </a:r>
            <a:r>
              <a:rPr lang="en-US" sz="900" dirty="0" err="1"/>
              <a:t>yes|no</a:t>
            </a:r>
            <a:r>
              <a:rPr lang="en-US" sz="900" dirty="0"/>
              <a:t>&gt;</a:t>
            </a:r>
          </a:p>
          <a:p>
            <a:r>
              <a:rPr lang="en-US" sz="900" dirty="0"/>
              <a:t>        Controls whether or not one can stop the license server from a remote</a:t>
            </a:r>
          </a:p>
          <a:p>
            <a:r>
              <a:rPr lang="en-US" sz="900" dirty="0"/>
              <a:t>        client (</a:t>
            </a:r>
            <a:r>
              <a:rPr lang="en-US" sz="900" dirty="0" err="1"/>
              <a:t>lmadmin</a:t>
            </a:r>
            <a:r>
              <a:rPr lang="en-US" sz="900" dirty="0"/>
              <a:t> or the web UI).  This setting is recorded in the </a:t>
            </a:r>
            <a:r>
              <a:rPr lang="en-US" sz="900" dirty="0" err="1"/>
              <a:t>licens</a:t>
            </a:r>
            <a:endParaRPr lang="en-US" sz="900" dirty="0"/>
          </a:p>
          <a:p>
            <a:r>
              <a:rPr lang="en-US" sz="900" dirty="0"/>
              <a:t>        server configuration file and will apply to all subsequent executions</a:t>
            </a:r>
          </a:p>
          <a:p>
            <a:r>
              <a:rPr lang="en-US" sz="900" dirty="0"/>
              <a:t>        until changed. The default value is 'no</a:t>
            </a:r>
            <a:r>
              <a:rPr lang="en-US" sz="900" dirty="0" smtClean="0"/>
              <a:t>'</a:t>
            </a:r>
            <a:endParaRPr lang="en-US" sz="900" dirty="0"/>
          </a:p>
        </p:txBody>
      </p:sp>
      <p:sp>
        <p:nvSpPr>
          <p:cNvPr id="7" name="TextBox 6"/>
          <p:cNvSpPr txBox="1"/>
          <p:nvPr/>
        </p:nvSpPr>
        <p:spPr>
          <a:xfrm>
            <a:off x="5466079" y="6014552"/>
            <a:ext cx="3176895" cy="430887"/>
          </a:xfrm>
          <a:prstGeom prst="rect">
            <a:avLst/>
          </a:prstGeom>
          <a:noFill/>
        </p:spPr>
        <p:txBody>
          <a:bodyPr wrap="none" lIns="0" tIns="0" rIns="0" bIns="0" rtlCol="0">
            <a:spAutoFit/>
          </a:bodyPr>
          <a:lstStyle/>
          <a:p>
            <a:r>
              <a:rPr lang="en-US" sz="1400" dirty="0" smtClean="0"/>
              <a:t>Waiting on PTC for recommend process</a:t>
            </a:r>
          </a:p>
          <a:p>
            <a:r>
              <a:rPr lang="en-US" sz="1400" dirty="0" smtClean="0"/>
              <a:t>To modify these settings.</a:t>
            </a:r>
          </a:p>
        </p:txBody>
      </p:sp>
    </p:spTree>
    <p:extLst>
      <p:ext uri="{BB962C8B-B14F-4D97-AF65-F5344CB8AC3E}">
        <p14:creationId xmlns:p14="http://schemas.microsoft.com/office/powerpoint/2010/main" val="29429602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3829" y="1873860"/>
            <a:ext cx="5424712" cy="4031451"/>
          </a:xfrm>
          <a:prstGeom prst="rect">
            <a:avLst/>
          </a:prstGeom>
        </p:spPr>
      </p:pic>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a:off x="4501660" y="1392702"/>
            <a:ext cx="0" cy="129422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6" name="TextBox 15"/>
          <p:cNvSpPr txBox="1"/>
          <p:nvPr/>
        </p:nvSpPr>
        <p:spPr>
          <a:xfrm>
            <a:off x="3442075" y="1120903"/>
            <a:ext cx="2119170" cy="215444"/>
          </a:xfrm>
          <a:prstGeom prst="rect">
            <a:avLst/>
          </a:prstGeom>
          <a:noFill/>
        </p:spPr>
        <p:txBody>
          <a:bodyPr wrap="none" lIns="0" tIns="0" rIns="0" bIns="0" rtlCol="0">
            <a:spAutoFit/>
          </a:bodyPr>
          <a:lstStyle/>
          <a:p>
            <a:r>
              <a:rPr lang="en-US" sz="1400" dirty="0" err="1" smtClean="0"/>
              <a:t>Creo</a:t>
            </a:r>
            <a:r>
              <a:rPr lang="en-US" sz="1400" dirty="0" smtClean="0"/>
              <a:t> Licenses shown here</a:t>
            </a:r>
          </a:p>
        </p:txBody>
      </p:sp>
      <p:cxnSp>
        <p:nvCxnSpPr>
          <p:cNvPr id="21" name="Straight Arrow Connector 20"/>
          <p:cNvCxnSpPr/>
          <p:nvPr/>
        </p:nvCxnSpPr>
        <p:spPr>
          <a:xfrm>
            <a:off x="1477108" y="3263705"/>
            <a:ext cx="865163" cy="569741"/>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2" name="TextBox 21"/>
          <p:cNvSpPr txBox="1"/>
          <p:nvPr/>
        </p:nvSpPr>
        <p:spPr>
          <a:xfrm>
            <a:off x="951157" y="3075374"/>
            <a:ext cx="458459" cy="215444"/>
          </a:xfrm>
          <a:prstGeom prst="rect">
            <a:avLst/>
          </a:prstGeom>
          <a:noFill/>
        </p:spPr>
        <p:txBody>
          <a:bodyPr wrap="none" lIns="0" tIns="0" rIns="0" bIns="0" rtlCol="0">
            <a:spAutoFit/>
          </a:bodyPr>
          <a:lstStyle/>
          <a:p>
            <a:r>
              <a:rPr lang="en-US" sz="1400" dirty="0" smtClean="0"/>
              <a:t>Alerts</a:t>
            </a:r>
          </a:p>
        </p:txBody>
      </p:sp>
      <p:sp>
        <p:nvSpPr>
          <p:cNvPr id="3" name="TextBox 2"/>
          <p:cNvSpPr txBox="1"/>
          <p:nvPr/>
        </p:nvSpPr>
        <p:spPr>
          <a:xfrm>
            <a:off x="417838" y="1057980"/>
            <a:ext cx="1983556" cy="492443"/>
          </a:xfrm>
          <a:prstGeom prst="rect">
            <a:avLst/>
          </a:prstGeom>
          <a:noFill/>
        </p:spPr>
        <p:txBody>
          <a:bodyPr wrap="none" lIns="0" tIns="0" rIns="0" bIns="0" rtlCol="0">
            <a:spAutoFit/>
          </a:bodyPr>
          <a:lstStyle/>
          <a:p>
            <a:r>
              <a:rPr lang="en-US" dirty="0">
                <a:latin typeface="+mj-lt"/>
                <a:cs typeface="Courier New" panose="02070309020205020404" pitchFamily="49" charset="0"/>
              </a:rPr>
              <a:t>Web User Interface</a:t>
            </a:r>
          </a:p>
          <a:p>
            <a:endParaRPr lang="en-US" sz="1400" dirty="0" smtClean="0"/>
          </a:p>
        </p:txBody>
      </p:sp>
    </p:spTree>
    <p:extLst>
      <p:ext uri="{BB962C8B-B14F-4D97-AF65-F5344CB8AC3E}">
        <p14:creationId xmlns:p14="http://schemas.microsoft.com/office/powerpoint/2010/main" val="8962605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3829" y="1873860"/>
            <a:ext cx="5424712" cy="4031451"/>
          </a:xfrm>
          <a:prstGeom prst="rect">
            <a:avLst/>
          </a:prstGeom>
        </p:spPr>
      </p:pic>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7" name="Straight Arrow Connector 6"/>
          <p:cNvCxnSpPr/>
          <p:nvPr/>
        </p:nvCxnSpPr>
        <p:spPr>
          <a:xfrm flipH="1">
            <a:off x="6872069" y="1336347"/>
            <a:ext cx="668214" cy="86524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0" name="TextBox 9"/>
          <p:cNvSpPr txBox="1"/>
          <p:nvPr/>
        </p:nvSpPr>
        <p:spPr>
          <a:xfrm>
            <a:off x="7121769" y="1088758"/>
            <a:ext cx="995465" cy="215444"/>
          </a:xfrm>
          <a:prstGeom prst="rect">
            <a:avLst/>
          </a:prstGeom>
          <a:noFill/>
        </p:spPr>
        <p:txBody>
          <a:bodyPr wrap="none" lIns="0" tIns="0" rIns="0" bIns="0" rtlCol="0">
            <a:spAutoFit/>
          </a:bodyPr>
          <a:lstStyle/>
          <a:p>
            <a:r>
              <a:rPr lang="en-US" sz="1400" dirty="0" smtClean="0"/>
              <a:t>Admin Login</a:t>
            </a:r>
          </a:p>
        </p:txBody>
      </p:sp>
      <p:cxnSp>
        <p:nvCxnSpPr>
          <p:cNvPr id="13" name="Straight Arrow Connector 12"/>
          <p:cNvCxnSpPr/>
          <p:nvPr/>
        </p:nvCxnSpPr>
        <p:spPr>
          <a:xfrm>
            <a:off x="4501660" y="1392702"/>
            <a:ext cx="0" cy="129422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6" name="TextBox 15"/>
          <p:cNvSpPr txBox="1"/>
          <p:nvPr/>
        </p:nvSpPr>
        <p:spPr>
          <a:xfrm>
            <a:off x="3442075" y="1120903"/>
            <a:ext cx="2119170" cy="215444"/>
          </a:xfrm>
          <a:prstGeom prst="rect">
            <a:avLst/>
          </a:prstGeom>
          <a:noFill/>
        </p:spPr>
        <p:txBody>
          <a:bodyPr wrap="none" lIns="0" tIns="0" rIns="0" bIns="0" rtlCol="0">
            <a:spAutoFit/>
          </a:bodyPr>
          <a:lstStyle/>
          <a:p>
            <a:r>
              <a:rPr lang="en-US" sz="1400" dirty="0" err="1" smtClean="0"/>
              <a:t>Creo</a:t>
            </a:r>
            <a:r>
              <a:rPr lang="en-US" sz="1400" dirty="0" smtClean="0"/>
              <a:t> Licenses shown here</a:t>
            </a:r>
          </a:p>
        </p:txBody>
      </p:sp>
      <p:cxnSp>
        <p:nvCxnSpPr>
          <p:cNvPr id="21" name="Straight Arrow Connector 20"/>
          <p:cNvCxnSpPr/>
          <p:nvPr/>
        </p:nvCxnSpPr>
        <p:spPr>
          <a:xfrm>
            <a:off x="1477108" y="3263705"/>
            <a:ext cx="865163" cy="569741"/>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2" name="TextBox 21"/>
          <p:cNvSpPr txBox="1"/>
          <p:nvPr/>
        </p:nvSpPr>
        <p:spPr>
          <a:xfrm>
            <a:off x="951157" y="3075374"/>
            <a:ext cx="458459" cy="215444"/>
          </a:xfrm>
          <a:prstGeom prst="rect">
            <a:avLst/>
          </a:prstGeom>
          <a:noFill/>
        </p:spPr>
        <p:txBody>
          <a:bodyPr wrap="none" lIns="0" tIns="0" rIns="0" bIns="0" rtlCol="0">
            <a:spAutoFit/>
          </a:bodyPr>
          <a:lstStyle/>
          <a:p>
            <a:r>
              <a:rPr lang="en-US" sz="1400" dirty="0" smtClean="0"/>
              <a:t>Alerts</a:t>
            </a:r>
          </a:p>
        </p:txBody>
      </p:sp>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73699" y="2278833"/>
            <a:ext cx="1287069" cy="1134653"/>
          </a:xfrm>
          <a:prstGeom prst="rect">
            <a:avLst/>
          </a:prstGeom>
        </p:spPr>
      </p:pic>
      <p:cxnSp>
        <p:nvCxnSpPr>
          <p:cNvPr id="26" name="Straight Arrow Connector 25"/>
          <p:cNvCxnSpPr/>
          <p:nvPr/>
        </p:nvCxnSpPr>
        <p:spPr>
          <a:xfrm>
            <a:off x="6991643" y="2278833"/>
            <a:ext cx="482056" cy="16191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31" name="TextBox 30"/>
          <p:cNvSpPr txBox="1"/>
          <p:nvPr/>
        </p:nvSpPr>
        <p:spPr>
          <a:xfrm>
            <a:off x="7540283" y="3548575"/>
            <a:ext cx="1024319" cy="1292662"/>
          </a:xfrm>
          <a:prstGeom prst="rect">
            <a:avLst/>
          </a:prstGeom>
          <a:noFill/>
        </p:spPr>
        <p:txBody>
          <a:bodyPr wrap="none" lIns="0" tIns="0" rIns="0" bIns="0" rtlCol="0">
            <a:spAutoFit/>
          </a:bodyPr>
          <a:lstStyle/>
          <a:p>
            <a:r>
              <a:rPr lang="en-US" sz="1400" dirty="0" smtClean="0"/>
              <a:t>Default =</a:t>
            </a:r>
          </a:p>
          <a:p>
            <a:r>
              <a:rPr lang="en-US" sz="1400" dirty="0" smtClean="0"/>
              <a:t>admin</a:t>
            </a:r>
          </a:p>
          <a:p>
            <a:r>
              <a:rPr lang="en-US" sz="1400" dirty="0"/>
              <a:t>a</a:t>
            </a:r>
            <a:r>
              <a:rPr lang="en-US" sz="1400" dirty="0" smtClean="0"/>
              <a:t>dmin</a:t>
            </a:r>
          </a:p>
          <a:p>
            <a:endParaRPr lang="en-US" sz="1400" dirty="0"/>
          </a:p>
          <a:p>
            <a:r>
              <a:rPr lang="en-US" sz="1400" dirty="0" smtClean="0"/>
              <a:t>Must change</a:t>
            </a:r>
          </a:p>
          <a:p>
            <a:r>
              <a:rPr lang="en-US" sz="1400" dirty="0"/>
              <a:t>a</a:t>
            </a:r>
            <a:r>
              <a:rPr lang="en-US" sz="1400" dirty="0" smtClean="0"/>
              <a:t>fter login</a:t>
            </a:r>
            <a:endParaRPr lang="en-US" sz="1400" dirty="0"/>
          </a:p>
        </p:txBody>
      </p:sp>
      <p:sp>
        <p:nvSpPr>
          <p:cNvPr id="3" name="TextBox 2"/>
          <p:cNvSpPr txBox="1"/>
          <p:nvPr/>
        </p:nvSpPr>
        <p:spPr>
          <a:xfrm>
            <a:off x="417838" y="1057980"/>
            <a:ext cx="1983556" cy="492443"/>
          </a:xfrm>
          <a:prstGeom prst="rect">
            <a:avLst/>
          </a:prstGeom>
          <a:noFill/>
        </p:spPr>
        <p:txBody>
          <a:bodyPr wrap="none" lIns="0" tIns="0" rIns="0" bIns="0" rtlCol="0">
            <a:spAutoFit/>
          </a:bodyPr>
          <a:lstStyle/>
          <a:p>
            <a:r>
              <a:rPr lang="en-US" dirty="0">
                <a:latin typeface="+mj-lt"/>
                <a:cs typeface="Courier New" panose="02070309020205020404" pitchFamily="49" charset="0"/>
              </a:rPr>
              <a:t>Web User Interface</a:t>
            </a:r>
          </a:p>
          <a:p>
            <a:endParaRPr lang="en-US" sz="1400" dirty="0" smtClean="0"/>
          </a:p>
        </p:txBody>
      </p:sp>
    </p:spTree>
    <p:extLst>
      <p:ext uri="{BB962C8B-B14F-4D97-AF65-F5344CB8AC3E}">
        <p14:creationId xmlns:p14="http://schemas.microsoft.com/office/powerpoint/2010/main" val="10899959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1975" y="1920240"/>
            <a:ext cx="4782696" cy="4114800"/>
          </a:xfrm>
          <a:prstGeom prst="rect">
            <a:avLst/>
          </a:prstGeom>
        </p:spPr>
      </p:pic>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a:off x="1644459" y="4146267"/>
            <a:ext cx="617516" cy="22175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6" name="TextBox 15"/>
          <p:cNvSpPr txBox="1"/>
          <p:nvPr/>
        </p:nvSpPr>
        <p:spPr>
          <a:xfrm>
            <a:off x="902556" y="4038545"/>
            <a:ext cx="636393" cy="215444"/>
          </a:xfrm>
          <a:prstGeom prst="rect">
            <a:avLst/>
          </a:prstGeom>
          <a:noFill/>
        </p:spPr>
        <p:txBody>
          <a:bodyPr wrap="none" lIns="0" tIns="0" rIns="0" bIns="0" rtlCol="0">
            <a:spAutoFit/>
          </a:bodyPr>
          <a:lstStyle/>
          <a:p>
            <a:r>
              <a:rPr lang="en-US" sz="1400" dirty="0" smtClean="0"/>
              <a:t>This tab</a:t>
            </a:r>
          </a:p>
        </p:txBody>
      </p:sp>
      <p:sp>
        <p:nvSpPr>
          <p:cNvPr id="2" name="TextBox 1"/>
          <p:cNvSpPr txBox="1"/>
          <p:nvPr/>
        </p:nvSpPr>
        <p:spPr>
          <a:xfrm>
            <a:off x="278186" y="1114926"/>
            <a:ext cx="1885131" cy="492443"/>
          </a:xfrm>
          <a:prstGeom prst="rect">
            <a:avLst/>
          </a:prstGeom>
          <a:noFill/>
        </p:spPr>
        <p:txBody>
          <a:bodyPr wrap="none" lIns="0" tIns="0" rIns="0" bIns="0" rtlCol="0">
            <a:spAutoFit/>
          </a:bodyPr>
          <a:lstStyle/>
          <a:p>
            <a:r>
              <a:rPr lang="en-US" dirty="0">
                <a:latin typeface="+mj-lt"/>
                <a:cs typeface="Courier New" panose="02070309020205020404" pitchFamily="49" charset="0"/>
              </a:rPr>
              <a:t>Update license file</a:t>
            </a:r>
          </a:p>
          <a:p>
            <a:endParaRPr lang="en-US" sz="1400" dirty="0" smtClean="0"/>
          </a:p>
        </p:txBody>
      </p:sp>
    </p:spTree>
    <p:extLst>
      <p:ext uri="{BB962C8B-B14F-4D97-AF65-F5344CB8AC3E}">
        <p14:creationId xmlns:p14="http://schemas.microsoft.com/office/powerpoint/2010/main" val="5564563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1975" y="1920240"/>
            <a:ext cx="4782696" cy="4114800"/>
          </a:xfrm>
          <a:prstGeom prst="rect">
            <a:avLst/>
          </a:prstGeom>
        </p:spPr>
      </p:pic>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a:off x="1644459" y="4146267"/>
            <a:ext cx="617516" cy="22175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6" name="TextBox 15"/>
          <p:cNvSpPr txBox="1"/>
          <p:nvPr/>
        </p:nvSpPr>
        <p:spPr>
          <a:xfrm>
            <a:off x="902556" y="4038545"/>
            <a:ext cx="636393" cy="215444"/>
          </a:xfrm>
          <a:prstGeom prst="rect">
            <a:avLst/>
          </a:prstGeom>
          <a:noFill/>
        </p:spPr>
        <p:txBody>
          <a:bodyPr wrap="none" lIns="0" tIns="0" rIns="0" bIns="0" rtlCol="0">
            <a:spAutoFit/>
          </a:bodyPr>
          <a:lstStyle/>
          <a:p>
            <a:r>
              <a:rPr lang="en-US" sz="1400" dirty="0" smtClean="0"/>
              <a:t>This tab</a:t>
            </a:r>
          </a:p>
        </p:txBody>
      </p:sp>
      <p:cxnSp>
        <p:nvCxnSpPr>
          <p:cNvPr id="21" name="Straight Arrow Connector 20"/>
          <p:cNvCxnSpPr/>
          <p:nvPr/>
        </p:nvCxnSpPr>
        <p:spPr>
          <a:xfrm>
            <a:off x="1913207" y="2278833"/>
            <a:ext cx="963638" cy="408096"/>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2" name="TextBox 21"/>
          <p:cNvSpPr txBox="1"/>
          <p:nvPr/>
        </p:nvSpPr>
        <p:spPr>
          <a:xfrm>
            <a:off x="154746" y="2145927"/>
            <a:ext cx="1758461" cy="215444"/>
          </a:xfrm>
          <a:prstGeom prst="rect">
            <a:avLst/>
          </a:prstGeom>
          <a:noFill/>
        </p:spPr>
        <p:txBody>
          <a:bodyPr wrap="square" lIns="0" tIns="0" rIns="0" bIns="0" rtlCol="0">
            <a:spAutoFit/>
          </a:bodyPr>
          <a:lstStyle/>
          <a:p>
            <a:r>
              <a:rPr lang="en-US" sz="1400" dirty="0" smtClean="0"/>
              <a:t>Read new license file</a:t>
            </a:r>
          </a:p>
        </p:txBody>
      </p:sp>
      <p:sp>
        <p:nvSpPr>
          <p:cNvPr id="2" name="TextBox 1"/>
          <p:cNvSpPr txBox="1"/>
          <p:nvPr/>
        </p:nvSpPr>
        <p:spPr>
          <a:xfrm>
            <a:off x="278186" y="1114926"/>
            <a:ext cx="1885131" cy="492443"/>
          </a:xfrm>
          <a:prstGeom prst="rect">
            <a:avLst/>
          </a:prstGeom>
          <a:noFill/>
        </p:spPr>
        <p:txBody>
          <a:bodyPr wrap="none" lIns="0" tIns="0" rIns="0" bIns="0" rtlCol="0">
            <a:spAutoFit/>
          </a:bodyPr>
          <a:lstStyle/>
          <a:p>
            <a:r>
              <a:rPr lang="en-US" dirty="0">
                <a:latin typeface="+mj-lt"/>
                <a:cs typeface="Courier New" panose="02070309020205020404" pitchFamily="49" charset="0"/>
              </a:rPr>
              <a:t>Update license file</a:t>
            </a:r>
          </a:p>
          <a:p>
            <a:endParaRPr lang="en-US" sz="1400" dirty="0" smtClean="0"/>
          </a:p>
        </p:txBody>
      </p:sp>
    </p:spTree>
    <p:extLst>
      <p:ext uri="{BB962C8B-B14F-4D97-AF65-F5344CB8AC3E}">
        <p14:creationId xmlns:p14="http://schemas.microsoft.com/office/powerpoint/2010/main" val="2605359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1975" y="1920240"/>
            <a:ext cx="4782696" cy="4114800"/>
          </a:xfrm>
          <a:prstGeom prst="rect">
            <a:avLst/>
          </a:prstGeom>
        </p:spPr>
      </p:pic>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a:off x="1644459" y="4146267"/>
            <a:ext cx="617516" cy="22175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6" name="TextBox 15"/>
          <p:cNvSpPr txBox="1"/>
          <p:nvPr/>
        </p:nvSpPr>
        <p:spPr>
          <a:xfrm>
            <a:off x="902556" y="4038545"/>
            <a:ext cx="636393" cy="215444"/>
          </a:xfrm>
          <a:prstGeom prst="rect">
            <a:avLst/>
          </a:prstGeom>
          <a:noFill/>
        </p:spPr>
        <p:txBody>
          <a:bodyPr wrap="none" lIns="0" tIns="0" rIns="0" bIns="0" rtlCol="0">
            <a:spAutoFit/>
          </a:bodyPr>
          <a:lstStyle/>
          <a:p>
            <a:r>
              <a:rPr lang="en-US" sz="1400" dirty="0" smtClean="0"/>
              <a:t>This tab</a:t>
            </a:r>
          </a:p>
        </p:txBody>
      </p:sp>
      <p:cxnSp>
        <p:nvCxnSpPr>
          <p:cNvPr id="21" name="Straight Arrow Connector 20"/>
          <p:cNvCxnSpPr/>
          <p:nvPr/>
        </p:nvCxnSpPr>
        <p:spPr>
          <a:xfrm>
            <a:off x="1913207" y="2278833"/>
            <a:ext cx="963638" cy="408096"/>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2" name="TextBox 21"/>
          <p:cNvSpPr txBox="1"/>
          <p:nvPr/>
        </p:nvSpPr>
        <p:spPr>
          <a:xfrm>
            <a:off x="154746" y="2145927"/>
            <a:ext cx="1758461" cy="215444"/>
          </a:xfrm>
          <a:prstGeom prst="rect">
            <a:avLst/>
          </a:prstGeom>
          <a:noFill/>
        </p:spPr>
        <p:txBody>
          <a:bodyPr wrap="square" lIns="0" tIns="0" rIns="0" bIns="0" rtlCol="0">
            <a:spAutoFit/>
          </a:bodyPr>
          <a:lstStyle/>
          <a:p>
            <a:r>
              <a:rPr lang="en-US" sz="1400" dirty="0" smtClean="0"/>
              <a:t>Read new license file</a:t>
            </a:r>
          </a:p>
        </p:txBody>
      </p:sp>
      <p:cxnSp>
        <p:nvCxnSpPr>
          <p:cNvPr id="23" name="Straight Arrow Connector 22"/>
          <p:cNvCxnSpPr/>
          <p:nvPr/>
        </p:nvCxnSpPr>
        <p:spPr>
          <a:xfrm flipH="1" flipV="1">
            <a:off x="6119447" y="3319975"/>
            <a:ext cx="1139482" cy="82629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4" name="TextBox 23"/>
          <p:cNvSpPr txBox="1"/>
          <p:nvPr/>
        </p:nvSpPr>
        <p:spPr>
          <a:xfrm>
            <a:off x="7326650" y="4045067"/>
            <a:ext cx="886461" cy="215444"/>
          </a:xfrm>
          <a:prstGeom prst="rect">
            <a:avLst/>
          </a:prstGeom>
          <a:noFill/>
        </p:spPr>
        <p:txBody>
          <a:bodyPr wrap="none" lIns="0" tIns="0" rIns="0" bIns="0" rtlCol="0">
            <a:spAutoFit/>
          </a:bodyPr>
          <a:lstStyle/>
          <a:p>
            <a:r>
              <a:rPr lang="en-US" sz="1400" dirty="0" smtClean="0"/>
              <a:t>See details</a:t>
            </a:r>
          </a:p>
        </p:txBody>
      </p:sp>
      <p:sp>
        <p:nvSpPr>
          <p:cNvPr id="2" name="TextBox 1"/>
          <p:cNvSpPr txBox="1"/>
          <p:nvPr/>
        </p:nvSpPr>
        <p:spPr>
          <a:xfrm>
            <a:off x="278186" y="1114926"/>
            <a:ext cx="1885131" cy="492443"/>
          </a:xfrm>
          <a:prstGeom prst="rect">
            <a:avLst/>
          </a:prstGeom>
          <a:noFill/>
        </p:spPr>
        <p:txBody>
          <a:bodyPr wrap="none" lIns="0" tIns="0" rIns="0" bIns="0" rtlCol="0">
            <a:spAutoFit/>
          </a:bodyPr>
          <a:lstStyle/>
          <a:p>
            <a:r>
              <a:rPr lang="en-US" dirty="0">
                <a:latin typeface="+mj-lt"/>
                <a:cs typeface="Courier New" panose="02070309020205020404" pitchFamily="49" charset="0"/>
              </a:rPr>
              <a:t>Update license file</a:t>
            </a:r>
          </a:p>
          <a:p>
            <a:endParaRPr lang="en-US" sz="1400" dirty="0" smtClean="0"/>
          </a:p>
        </p:txBody>
      </p:sp>
    </p:spTree>
    <p:extLst>
      <p:ext uri="{BB962C8B-B14F-4D97-AF65-F5344CB8AC3E}">
        <p14:creationId xmlns:p14="http://schemas.microsoft.com/office/powerpoint/2010/main" val="34170200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0179" y="2074075"/>
            <a:ext cx="4764142" cy="4098837"/>
          </a:xfrm>
          <a:prstGeom prst="rect">
            <a:avLst/>
          </a:prstGeom>
        </p:spPr>
      </p:pic>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a:off x="1991137" y="4252487"/>
            <a:ext cx="617516" cy="23211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6" name="TextBox 15"/>
          <p:cNvSpPr txBox="1"/>
          <p:nvPr/>
        </p:nvSpPr>
        <p:spPr>
          <a:xfrm>
            <a:off x="1298472" y="4155130"/>
            <a:ext cx="636393" cy="215444"/>
          </a:xfrm>
          <a:prstGeom prst="rect">
            <a:avLst/>
          </a:prstGeom>
          <a:noFill/>
        </p:spPr>
        <p:txBody>
          <a:bodyPr wrap="none" lIns="0" tIns="0" rIns="0" bIns="0" rtlCol="0">
            <a:spAutoFit/>
          </a:bodyPr>
          <a:lstStyle/>
          <a:p>
            <a:r>
              <a:rPr lang="en-US" sz="1400" dirty="0" smtClean="0"/>
              <a:t>This tab</a:t>
            </a:r>
          </a:p>
        </p:txBody>
      </p:sp>
      <p:cxnSp>
        <p:nvCxnSpPr>
          <p:cNvPr id="21" name="Straight Arrow Connector 20"/>
          <p:cNvCxnSpPr/>
          <p:nvPr/>
        </p:nvCxnSpPr>
        <p:spPr>
          <a:xfrm>
            <a:off x="3446586" y="1399735"/>
            <a:ext cx="506436" cy="179037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2" name="TextBox 21"/>
          <p:cNvSpPr txBox="1"/>
          <p:nvPr/>
        </p:nvSpPr>
        <p:spPr>
          <a:xfrm>
            <a:off x="1382839" y="1668865"/>
            <a:ext cx="1716862" cy="215444"/>
          </a:xfrm>
          <a:prstGeom prst="rect">
            <a:avLst/>
          </a:prstGeom>
          <a:noFill/>
        </p:spPr>
        <p:txBody>
          <a:bodyPr wrap="square" lIns="0" tIns="0" rIns="0" bIns="0" rtlCol="0">
            <a:spAutoFit/>
          </a:bodyPr>
          <a:lstStyle/>
          <a:p>
            <a:r>
              <a:rPr lang="en-US" sz="1400" dirty="0" smtClean="0"/>
              <a:t>Stop the license</a:t>
            </a:r>
          </a:p>
        </p:txBody>
      </p:sp>
      <p:cxnSp>
        <p:nvCxnSpPr>
          <p:cNvPr id="14" name="Straight Arrow Connector 13"/>
          <p:cNvCxnSpPr/>
          <p:nvPr/>
        </p:nvCxnSpPr>
        <p:spPr>
          <a:xfrm>
            <a:off x="2677378" y="1834917"/>
            <a:ext cx="617516" cy="1355193"/>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 name="TextBox 1"/>
          <p:cNvSpPr txBox="1"/>
          <p:nvPr/>
        </p:nvSpPr>
        <p:spPr>
          <a:xfrm>
            <a:off x="501963" y="1036638"/>
            <a:ext cx="3398366" cy="492443"/>
          </a:xfrm>
          <a:prstGeom prst="rect">
            <a:avLst/>
          </a:prstGeom>
          <a:noFill/>
        </p:spPr>
        <p:txBody>
          <a:bodyPr wrap="none" lIns="0" tIns="0" rIns="0" bIns="0" rtlCol="0">
            <a:spAutoFit/>
          </a:bodyPr>
          <a:lstStyle/>
          <a:p>
            <a:r>
              <a:rPr lang="en-US" dirty="0">
                <a:latin typeface="+mj-lt"/>
                <a:cs typeface="Courier New" panose="02070309020205020404" pitchFamily="49" charset="0"/>
              </a:rPr>
              <a:t>Reread License – update </a:t>
            </a:r>
            <a:r>
              <a:rPr lang="en-US" dirty="0" err="1">
                <a:latin typeface="+mj-lt"/>
                <a:cs typeface="Courier New" panose="02070309020205020404" pitchFamily="49" charset="0"/>
              </a:rPr>
              <a:t>ptc.opt</a:t>
            </a:r>
            <a:r>
              <a:rPr lang="en-US" dirty="0">
                <a:latin typeface="+mj-lt"/>
                <a:cs typeface="Courier New" panose="02070309020205020404" pitchFamily="49" charset="0"/>
              </a:rPr>
              <a:t> </a:t>
            </a:r>
          </a:p>
          <a:p>
            <a:endParaRPr lang="en-US" sz="1400" dirty="0" smtClean="0"/>
          </a:p>
        </p:txBody>
      </p:sp>
    </p:spTree>
    <p:extLst>
      <p:ext uri="{BB962C8B-B14F-4D97-AF65-F5344CB8AC3E}">
        <p14:creationId xmlns:p14="http://schemas.microsoft.com/office/powerpoint/2010/main" val="38184113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6904" y="2145330"/>
            <a:ext cx="4764142" cy="4098837"/>
          </a:xfrm>
          <a:prstGeom prst="rect">
            <a:avLst/>
          </a:prstGeom>
        </p:spPr>
      </p:pic>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a:off x="891240" y="3397333"/>
            <a:ext cx="617516" cy="23211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6" name="TextBox 15"/>
          <p:cNvSpPr txBox="1"/>
          <p:nvPr/>
        </p:nvSpPr>
        <p:spPr>
          <a:xfrm>
            <a:off x="198575" y="3299976"/>
            <a:ext cx="636393" cy="215444"/>
          </a:xfrm>
          <a:prstGeom prst="rect">
            <a:avLst/>
          </a:prstGeom>
          <a:noFill/>
        </p:spPr>
        <p:txBody>
          <a:bodyPr wrap="none" lIns="0" tIns="0" rIns="0" bIns="0" rtlCol="0">
            <a:spAutoFit/>
          </a:bodyPr>
          <a:lstStyle/>
          <a:p>
            <a:r>
              <a:rPr lang="en-US" sz="1400" dirty="0" smtClean="0"/>
              <a:t>This tab</a:t>
            </a:r>
          </a:p>
        </p:txBody>
      </p:sp>
      <p:cxnSp>
        <p:nvCxnSpPr>
          <p:cNvPr id="21" name="Straight Arrow Connector 20"/>
          <p:cNvCxnSpPr/>
          <p:nvPr/>
        </p:nvCxnSpPr>
        <p:spPr>
          <a:xfrm flipH="1">
            <a:off x="4600136" y="1547446"/>
            <a:ext cx="1392701" cy="1448973"/>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2" name="TextBox 21"/>
          <p:cNvSpPr txBox="1"/>
          <p:nvPr/>
        </p:nvSpPr>
        <p:spPr>
          <a:xfrm>
            <a:off x="6161046" y="1009230"/>
            <a:ext cx="3123631" cy="861774"/>
          </a:xfrm>
          <a:prstGeom prst="rect">
            <a:avLst/>
          </a:prstGeom>
          <a:noFill/>
        </p:spPr>
        <p:txBody>
          <a:bodyPr wrap="square" lIns="0" tIns="0" rIns="0" bIns="0" rtlCol="0">
            <a:spAutoFit/>
          </a:bodyPr>
          <a:lstStyle/>
          <a:p>
            <a:r>
              <a:rPr lang="en-US" sz="1400" dirty="0" smtClean="0"/>
              <a:t>I only want these alerts</a:t>
            </a:r>
          </a:p>
          <a:p>
            <a:pPr marL="285750" indent="-285750">
              <a:buFont typeface="Arial" panose="020B0604020202020204" pitchFamily="34" charset="0"/>
              <a:buChar char="•"/>
            </a:pPr>
            <a:r>
              <a:rPr lang="en-US" sz="1400" dirty="0" smtClean="0"/>
              <a:t>Vendor </a:t>
            </a:r>
            <a:r>
              <a:rPr lang="en-US" sz="1400" dirty="0" err="1" smtClean="0"/>
              <a:t>deamon</a:t>
            </a:r>
            <a:r>
              <a:rPr lang="en-US" sz="1400" dirty="0" smtClean="0"/>
              <a:t> down</a:t>
            </a:r>
          </a:p>
          <a:p>
            <a:pPr marL="285750" indent="-285750">
              <a:buFont typeface="Arial" panose="020B0604020202020204" pitchFamily="34" charset="0"/>
              <a:buChar char="•"/>
            </a:pPr>
            <a:r>
              <a:rPr lang="en-US" sz="1400" dirty="0" smtClean="0"/>
              <a:t>Out of concurrent licenses</a:t>
            </a:r>
          </a:p>
          <a:p>
            <a:pPr marL="285750" indent="-285750">
              <a:buFont typeface="Arial" panose="020B0604020202020204" pitchFamily="34" charset="0"/>
              <a:buChar char="•"/>
            </a:pPr>
            <a:r>
              <a:rPr lang="en-US" sz="1400" dirty="0" smtClean="0"/>
              <a:t>Concurrent threshold exceeded</a:t>
            </a:r>
          </a:p>
        </p:txBody>
      </p:sp>
      <p:sp>
        <p:nvSpPr>
          <p:cNvPr id="3" name="TextBox 2"/>
          <p:cNvSpPr txBox="1"/>
          <p:nvPr/>
        </p:nvSpPr>
        <p:spPr>
          <a:xfrm>
            <a:off x="506945" y="1043960"/>
            <a:ext cx="2180084" cy="492443"/>
          </a:xfrm>
          <a:prstGeom prst="rect">
            <a:avLst/>
          </a:prstGeom>
          <a:noFill/>
        </p:spPr>
        <p:txBody>
          <a:bodyPr wrap="none" lIns="0" tIns="0" rIns="0" bIns="0" rtlCol="0">
            <a:spAutoFit/>
          </a:bodyPr>
          <a:lstStyle/>
          <a:p>
            <a:r>
              <a:rPr lang="en-US" dirty="0">
                <a:latin typeface="+mj-lt"/>
                <a:cs typeface="Courier New" panose="02070309020205020404" pitchFamily="49" charset="0"/>
              </a:rPr>
              <a:t>Alert Condition Setup</a:t>
            </a:r>
          </a:p>
          <a:p>
            <a:endParaRPr lang="en-US" sz="1400" dirty="0" smtClean="0"/>
          </a:p>
        </p:txBody>
      </p:sp>
    </p:spTree>
    <p:extLst>
      <p:ext uri="{BB962C8B-B14F-4D97-AF65-F5344CB8AC3E}">
        <p14:creationId xmlns:p14="http://schemas.microsoft.com/office/powerpoint/2010/main" val="36990873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Management</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73242" y="1058780"/>
            <a:ext cx="7972926" cy="3262432"/>
          </a:xfrm>
          <a:prstGeom prst="rect">
            <a:avLst/>
          </a:prstGeom>
          <a:noFill/>
        </p:spPr>
        <p:txBody>
          <a:bodyPr wrap="square" lIns="0" tIns="0" rIns="0" bIns="0" rtlCol="0">
            <a:spAutoFit/>
          </a:bodyPr>
          <a:lstStyle/>
          <a:p>
            <a:pPr indent="-457200">
              <a:buFont typeface="+mj-lt"/>
              <a:buAutoNum type="arabicPeriod"/>
            </a:pPr>
            <a:r>
              <a:rPr lang="en-US" sz="2200" dirty="0">
                <a:latin typeface="Arial Narrow" pitchFamily="34" charset="0"/>
              </a:rPr>
              <a:t>Users can choose an appropriate license</a:t>
            </a:r>
          </a:p>
          <a:p>
            <a:pPr indent="-457200">
              <a:buFont typeface="+mj-lt"/>
              <a:buAutoNum type="arabicPeriod"/>
            </a:pPr>
            <a:r>
              <a:rPr lang="en-US" sz="2200" dirty="0">
                <a:latin typeface="Arial Narrow" pitchFamily="34" charset="0"/>
              </a:rPr>
              <a:t>Specific folks can access specific licenses</a:t>
            </a:r>
          </a:p>
          <a:p>
            <a:pPr indent="-457200">
              <a:buFont typeface="+mj-lt"/>
              <a:buAutoNum type="arabicPeriod"/>
            </a:pPr>
            <a:r>
              <a:rPr lang="en-US" sz="2200" dirty="0">
                <a:latin typeface="Arial Narrow" pitchFamily="34" charset="0"/>
              </a:rPr>
              <a:t>Ensure you have enough licenses</a:t>
            </a:r>
          </a:p>
          <a:p>
            <a:pPr indent="-457200">
              <a:buFont typeface="+mj-lt"/>
              <a:buAutoNum type="arabicPeriod"/>
            </a:pPr>
            <a:endParaRPr lang="en-US" sz="2200" dirty="0">
              <a:latin typeface="Arial Narrow" pitchFamily="34" charset="0"/>
            </a:endParaRPr>
          </a:p>
          <a:p>
            <a:pPr indent="-457200">
              <a:buFont typeface="+mj-lt"/>
              <a:buAutoNum type="arabicPeriod"/>
            </a:pPr>
            <a:endParaRPr lang="en-US" sz="2200" dirty="0">
              <a:latin typeface="Arial Narrow" pitchFamily="34" charset="0"/>
            </a:endParaRPr>
          </a:p>
          <a:p>
            <a:pPr indent="-457200">
              <a:buFont typeface="+mj-lt"/>
              <a:buAutoNum type="arabicPeriod"/>
            </a:pPr>
            <a:endParaRPr lang="en-US" sz="2200" dirty="0">
              <a:latin typeface="Arial Narrow" pitchFamily="34" charset="0"/>
            </a:endParaRPr>
          </a:p>
          <a:p>
            <a:r>
              <a:rPr lang="en-US" sz="2200" dirty="0">
                <a:latin typeface="Arial Narrow" pitchFamily="34" charset="0"/>
              </a:rPr>
              <a:t>Must understand: </a:t>
            </a:r>
          </a:p>
          <a:p>
            <a:pPr indent="-342900">
              <a:buFont typeface="Arial" panose="020B0604020202020204" pitchFamily="34" charset="0"/>
              <a:buChar char="•"/>
            </a:pPr>
            <a:r>
              <a:rPr lang="en-US" sz="2200" dirty="0">
                <a:latin typeface="Arial Narrow" pitchFamily="34" charset="0"/>
              </a:rPr>
              <a:t>License types and how to configure them</a:t>
            </a:r>
          </a:p>
          <a:p>
            <a:pPr indent="-342900">
              <a:buFont typeface="Arial" panose="020B0604020202020204" pitchFamily="34" charset="0"/>
              <a:buChar char="•"/>
            </a:pPr>
            <a:r>
              <a:rPr lang="en-US" sz="2200" dirty="0">
                <a:latin typeface="Arial Narrow" pitchFamily="34" charset="0"/>
              </a:rPr>
              <a:t>License options file</a:t>
            </a:r>
          </a:p>
          <a:p>
            <a:endParaRPr lang="en-US" sz="1400" dirty="0" smtClean="0"/>
          </a:p>
        </p:txBody>
      </p:sp>
    </p:spTree>
    <p:extLst>
      <p:ext uri="{BB962C8B-B14F-4D97-AF65-F5344CB8AC3E}">
        <p14:creationId xmlns:p14="http://schemas.microsoft.com/office/powerpoint/2010/main" val="38100893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5059" y="1043960"/>
            <a:ext cx="7862252" cy="5555367"/>
          </a:xfrm>
          <a:prstGeom prst="rect">
            <a:avLst/>
          </a:prstGeom>
          <a:noFill/>
        </p:spPr>
        <p:txBody>
          <a:bodyPr wrap="square" lIns="0" tIns="0" rIns="0" bIns="0" rtlCol="0">
            <a:spAutoFit/>
          </a:bodyPr>
          <a:lstStyle/>
          <a:p>
            <a:r>
              <a:rPr lang="en-US" dirty="0">
                <a:cs typeface="Courier New" panose="02070309020205020404" pitchFamily="49" charset="0"/>
              </a:rPr>
              <a:t>Send alerts via email</a:t>
            </a:r>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C:\Program Files\PTC\</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Admin License Server\examples\</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alerter</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endParaRPr lang="en-US" sz="1200" dirty="0"/>
          </a:p>
          <a:p>
            <a:endParaRPr lang="en-US" sz="1200" dirty="0"/>
          </a:p>
          <a:p>
            <a:r>
              <a:rPr lang="en-US" sz="1200" dirty="0"/>
              <a:t>Modify the last line in runalerter.bat </a:t>
            </a:r>
          </a:p>
          <a:p>
            <a:r>
              <a:rPr lang="en-US" sz="1200" dirty="0"/>
              <a:t>From : 	</a:t>
            </a:r>
            <a:r>
              <a:rPr lang="en-US" sz="1200" b="1" dirty="0">
                <a:solidFill>
                  <a:schemeClr val="accent1"/>
                </a:solidFill>
                <a:latin typeface="Courier New" panose="02070309020205020404" pitchFamily="49" charset="0"/>
                <a:cs typeface="Courier New" panose="02070309020205020404" pitchFamily="49" charset="0"/>
              </a:rPr>
              <a:t>java -</a:t>
            </a:r>
            <a:r>
              <a:rPr lang="en-US" sz="1200" b="1" dirty="0" err="1">
                <a:solidFill>
                  <a:schemeClr val="accent1"/>
                </a:solidFill>
                <a:latin typeface="Courier New" panose="02070309020205020404" pitchFamily="49" charset="0"/>
                <a:cs typeface="Courier New" panose="02070309020205020404" pitchFamily="49" charset="0"/>
              </a:rPr>
              <a:t>classpath</a:t>
            </a:r>
            <a:r>
              <a:rPr lang="en-US" sz="1200" b="1" dirty="0">
                <a:solidFill>
                  <a:schemeClr val="accent1"/>
                </a:solidFill>
                <a:latin typeface="Courier New" panose="02070309020205020404" pitchFamily="49" charset="0"/>
                <a:cs typeface="Courier New" panose="02070309020205020404" pitchFamily="49" charset="0"/>
              </a:rPr>
              <a:t> lib\alerter.jar </a:t>
            </a:r>
            <a:r>
              <a:rPr lang="en-US" sz="1200" b="1" dirty="0" err="1">
                <a:solidFill>
                  <a:schemeClr val="accent1"/>
                </a:solidFill>
                <a:latin typeface="Courier New" panose="02070309020205020404" pitchFamily="49" charset="0"/>
                <a:cs typeface="Courier New" panose="02070309020205020404" pitchFamily="49" charset="0"/>
              </a:rPr>
              <a:t>alerter.Alerter</a:t>
            </a:r>
            <a:r>
              <a:rPr lang="en-US" sz="1200" b="1" dirty="0">
                <a:solidFill>
                  <a:schemeClr val="accent1"/>
                </a:solidFill>
                <a:latin typeface="Courier New" panose="02070309020205020404" pitchFamily="49" charset="0"/>
                <a:cs typeface="Courier New" panose="02070309020205020404" pitchFamily="49" charset="0"/>
              </a:rPr>
              <a:t> %CMD_LINE_ARGS%</a:t>
            </a:r>
          </a:p>
          <a:p>
            <a:r>
              <a:rPr lang="en-US" sz="1200" dirty="0"/>
              <a:t>To : 	</a:t>
            </a:r>
            <a:r>
              <a:rPr lang="en-US" sz="1200" b="1" dirty="0">
                <a:solidFill>
                  <a:schemeClr val="accent1"/>
                </a:solidFill>
                <a:latin typeface="Courier New" panose="02070309020205020404" pitchFamily="49" charset="0"/>
                <a:cs typeface="Courier New" panose="02070309020205020404" pitchFamily="49" charset="0"/>
              </a:rPr>
              <a:t>java -</a:t>
            </a:r>
            <a:r>
              <a:rPr lang="en-US" sz="1200" b="1" dirty="0" err="1">
                <a:solidFill>
                  <a:schemeClr val="accent1"/>
                </a:solidFill>
                <a:latin typeface="Courier New" panose="02070309020205020404" pitchFamily="49" charset="0"/>
                <a:cs typeface="Courier New" panose="02070309020205020404" pitchFamily="49" charset="0"/>
              </a:rPr>
              <a:t>classpath</a:t>
            </a:r>
            <a:r>
              <a:rPr lang="en-US" sz="1200" b="1" dirty="0">
                <a:solidFill>
                  <a:schemeClr val="accent1"/>
                </a:solidFill>
                <a:latin typeface="Courier New" panose="02070309020205020404" pitchFamily="49" charset="0"/>
                <a:cs typeface="Courier New" panose="02070309020205020404" pitchFamily="49" charset="0"/>
              </a:rPr>
              <a:t> "lib\</a:t>
            </a:r>
            <a:r>
              <a:rPr lang="en-US" sz="1200" b="1" dirty="0" err="1">
                <a:solidFill>
                  <a:schemeClr val="accent1"/>
                </a:solidFill>
                <a:latin typeface="Courier New" panose="02070309020205020404" pitchFamily="49" charset="0"/>
                <a:cs typeface="Courier New" panose="02070309020205020404" pitchFamily="49" charset="0"/>
              </a:rPr>
              <a:t>alerter.jar</a:t>
            </a:r>
            <a:r>
              <a:rPr lang="en-US" sz="1200" b="1" dirty="0" err="1">
                <a:solidFill>
                  <a:schemeClr val="accent5"/>
                </a:solidFill>
                <a:latin typeface="Courier New" panose="02070309020205020404" pitchFamily="49" charset="0"/>
                <a:cs typeface="Courier New" panose="02070309020205020404" pitchFamily="49" charset="0"/>
              </a:rPr>
              <a:t>;lib</a:t>
            </a:r>
            <a:r>
              <a:rPr lang="en-US" sz="1200" b="1" dirty="0">
                <a:solidFill>
                  <a:schemeClr val="accent5"/>
                </a:solidFill>
                <a:latin typeface="Courier New" panose="02070309020205020404" pitchFamily="49" charset="0"/>
                <a:cs typeface="Courier New" panose="02070309020205020404" pitchFamily="49" charset="0"/>
              </a:rPr>
              <a:t>\*" </a:t>
            </a:r>
            <a:r>
              <a:rPr lang="en-US" sz="1200" b="1" dirty="0" err="1">
                <a:solidFill>
                  <a:schemeClr val="accent5"/>
                </a:solidFill>
                <a:latin typeface="Courier New" panose="02070309020205020404" pitchFamily="49" charset="0"/>
                <a:cs typeface="Courier New" panose="02070309020205020404" pitchFamily="49" charset="0"/>
              </a:rPr>
              <a:t>alerter</a:t>
            </a:r>
            <a:r>
              <a:rPr lang="en-US" sz="1200" b="1" dirty="0" err="1">
                <a:solidFill>
                  <a:schemeClr val="accent1"/>
                </a:solidFill>
                <a:latin typeface="Courier New" panose="02070309020205020404" pitchFamily="49" charset="0"/>
                <a:cs typeface="Courier New" panose="02070309020205020404" pitchFamily="49" charset="0"/>
              </a:rPr>
              <a:t>.Alerter</a:t>
            </a:r>
            <a:r>
              <a:rPr lang="en-US" sz="1200" b="1" dirty="0">
                <a:solidFill>
                  <a:schemeClr val="accent1"/>
                </a:solidFill>
                <a:latin typeface="Courier New" panose="02070309020205020404" pitchFamily="49" charset="0"/>
                <a:cs typeface="Courier New" panose="02070309020205020404" pitchFamily="49" charset="0"/>
              </a:rPr>
              <a:t> %CMD_LINE_ARGS%</a:t>
            </a:r>
          </a:p>
          <a:p>
            <a:endParaRPr lang="en-US" sz="1200" dirty="0"/>
          </a:p>
          <a:p>
            <a:r>
              <a:rPr lang="en-US" sz="1200" dirty="0"/>
              <a:t>On the license server, open a command shell with “Run as Administrator”. </a:t>
            </a:r>
          </a:p>
          <a:p>
            <a:r>
              <a:rPr lang="en-US" sz="1200" dirty="0"/>
              <a:t>CD to the folder where the </a:t>
            </a:r>
            <a:r>
              <a:rPr lang="en-US" sz="1200" dirty="0" err="1"/>
              <a:t>alerter</a:t>
            </a:r>
            <a:r>
              <a:rPr lang="en-US" sz="1200" dirty="0"/>
              <a:t> is:  C:\Program Files\PTC\</a:t>
            </a:r>
            <a:r>
              <a:rPr lang="en-US" sz="1200" dirty="0" err="1"/>
              <a:t>FLEXnet</a:t>
            </a:r>
            <a:r>
              <a:rPr lang="en-US" sz="1200" dirty="0"/>
              <a:t> Admin License Server\examples\</a:t>
            </a:r>
            <a:r>
              <a:rPr lang="en-US" sz="1200" dirty="0" err="1"/>
              <a:t>alerter</a:t>
            </a:r>
            <a:endParaRPr lang="en-US" sz="1200" dirty="0"/>
          </a:p>
          <a:p>
            <a:endParaRPr lang="en-US" sz="1200" dirty="0"/>
          </a:p>
          <a:p>
            <a:r>
              <a:rPr lang="en-US" sz="1200" dirty="0"/>
              <a:t>Command syntax is:</a:t>
            </a:r>
          </a:p>
          <a:p>
            <a:r>
              <a:rPr lang="en-US" sz="1100" b="1" dirty="0">
                <a:solidFill>
                  <a:schemeClr val="accent1"/>
                </a:solidFill>
                <a:latin typeface="Courier New" panose="02070309020205020404" pitchFamily="49" charset="0"/>
                <a:cs typeface="Courier New" panose="02070309020205020404" pitchFamily="49" charset="0"/>
              </a:rPr>
              <a:t>runalerter.bat -port "8080" -user "&lt;username&gt;" -password "*****" -</a:t>
            </a:r>
            <a:r>
              <a:rPr lang="en-US" sz="1100" b="1" dirty="0" err="1">
                <a:solidFill>
                  <a:schemeClr val="accent1"/>
                </a:solidFill>
                <a:latin typeface="Courier New" panose="02070309020205020404" pitchFamily="49" charset="0"/>
                <a:cs typeface="Courier New" panose="02070309020205020404" pitchFamily="49" charset="0"/>
              </a:rPr>
              <a:t>smtpServer</a:t>
            </a:r>
            <a:r>
              <a:rPr lang="en-US" sz="1100" b="1" dirty="0">
                <a:solidFill>
                  <a:schemeClr val="accent1"/>
                </a:solidFill>
                <a:latin typeface="Courier New" panose="02070309020205020404" pitchFamily="49" charset="0"/>
                <a:cs typeface="Courier New" panose="02070309020205020404" pitchFamily="49" charset="0"/>
              </a:rPr>
              <a:t> "&lt;SMTP </a:t>
            </a:r>
            <a:r>
              <a:rPr lang="en-US" sz="1100" b="1" dirty="0" err="1">
                <a:solidFill>
                  <a:schemeClr val="accent1"/>
                </a:solidFill>
                <a:latin typeface="Courier New" panose="02070309020205020404" pitchFamily="49" charset="0"/>
                <a:cs typeface="Courier New" panose="02070309020205020404" pitchFamily="49" charset="0"/>
              </a:rPr>
              <a:t>servername</a:t>
            </a:r>
            <a:r>
              <a:rPr lang="en-US" sz="1100" b="1" dirty="0">
                <a:solidFill>
                  <a:schemeClr val="accent1"/>
                </a:solidFill>
                <a:latin typeface="Courier New" panose="02070309020205020404" pitchFamily="49" charset="0"/>
                <a:cs typeface="Courier New" panose="02070309020205020404" pitchFamily="49" charset="0"/>
              </a:rPr>
              <a:t>&gt;" -</a:t>
            </a:r>
            <a:r>
              <a:rPr lang="en-US" sz="1100" b="1" dirty="0" err="1">
                <a:solidFill>
                  <a:schemeClr val="accent1"/>
                </a:solidFill>
                <a:latin typeface="Courier New" panose="02070309020205020404" pitchFamily="49" charset="0"/>
                <a:cs typeface="Courier New" panose="02070309020205020404" pitchFamily="49" charset="0"/>
              </a:rPr>
              <a:t>smtpUser</a:t>
            </a:r>
            <a:r>
              <a:rPr lang="en-US" sz="1100" b="1" dirty="0">
                <a:solidFill>
                  <a:schemeClr val="accent1"/>
                </a:solidFill>
                <a:latin typeface="Courier New" panose="02070309020205020404" pitchFamily="49" charset="0"/>
                <a:cs typeface="Courier New" panose="02070309020205020404" pitchFamily="49" charset="0"/>
              </a:rPr>
              <a:t> "&lt;username&gt;" -</a:t>
            </a:r>
            <a:r>
              <a:rPr lang="en-US" sz="1100" b="1" dirty="0" err="1">
                <a:solidFill>
                  <a:schemeClr val="accent1"/>
                </a:solidFill>
                <a:latin typeface="Courier New" panose="02070309020205020404" pitchFamily="49" charset="0"/>
                <a:cs typeface="Courier New" panose="02070309020205020404" pitchFamily="49" charset="0"/>
              </a:rPr>
              <a:t>smtpPassword</a:t>
            </a:r>
            <a:r>
              <a:rPr lang="en-US" sz="1100" b="1" dirty="0">
                <a:solidFill>
                  <a:schemeClr val="accent1"/>
                </a:solidFill>
                <a:latin typeface="Courier New" panose="02070309020205020404" pitchFamily="49" charset="0"/>
                <a:cs typeface="Courier New" panose="02070309020205020404" pitchFamily="49" charset="0"/>
              </a:rPr>
              <a:t> "*********" -</a:t>
            </a:r>
            <a:r>
              <a:rPr lang="en-US" sz="1100" b="1" dirty="0" err="1">
                <a:solidFill>
                  <a:schemeClr val="accent1"/>
                </a:solidFill>
                <a:latin typeface="Courier New" panose="02070309020205020404" pitchFamily="49" charset="0"/>
                <a:cs typeface="Courier New" panose="02070309020205020404" pitchFamily="49" charset="0"/>
              </a:rPr>
              <a:t>toAddress</a:t>
            </a:r>
            <a:r>
              <a:rPr lang="en-US" sz="1100" b="1" dirty="0">
                <a:solidFill>
                  <a:schemeClr val="accent1"/>
                </a:solidFill>
                <a:latin typeface="Courier New" panose="02070309020205020404" pitchFamily="49" charset="0"/>
                <a:cs typeface="Courier New" panose="02070309020205020404" pitchFamily="49" charset="0"/>
              </a:rPr>
              <a:t> "&lt;email address&gt;" -</a:t>
            </a:r>
            <a:r>
              <a:rPr lang="en-US" sz="1100" b="1" dirty="0" err="1">
                <a:solidFill>
                  <a:schemeClr val="accent1"/>
                </a:solidFill>
                <a:latin typeface="Courier New" panose="02070309020205020404" pitchFamily="49" charset="0"/>
                <a:cs typeface="Courier New" panose="02070309020205020404" pitchFamily="49" charset="0"/>
              </a:rPr>
              <a:t>fromAddress</a:t>
            </a:r>
            <a:r>
              <a:rPr lang="en-US" sz="1100" b="1" dirty="0">
                <a:solidFill>
                  <a:schemeClr val="accent1"/>
                </a:solidFill>
                <a:latin typeface="Courier New" panose="02070309020205020404" pitchFamily="49" charset="0"/>
                <a:cs typeface="Courier New" panose="02070309020205020404" pitchFamily="49" charset="0"/>
              </a:rPr>
              <a:t> "&lt;email address&gt;” -interval "60"</a:t>
            </a:r>
          </a:p>
          <a:p>
            <a:endParaRPr lang="en-US" sz="1200" dirty="0"/>
          </a:p>
          <a:p>
            <a:r>
              <a:rPr lang="en-US" sz="1200" dirty="0"/>
              <a:t>where:</a:t>
            </a:r>
          </a:p>
          <a:p>
            <a:r>
              <a:rPr lang="en-US" sz="1200" dirty="0"/>
              <a:t>-user = the license server admin name. If you haven’t changed it it’s admin</a:t>
            </a:r>
          </a:p>
          <a:p>
            <a:r>
              <a:rPr lang="en-US" sz="1200" dirty="0"/>
              <a:t>-password = the license server admin password. You are forced to change this when you first log in as admin in the web interface.</a:t>
            </a:r>
          </a:p>
          <a:p>
            <a:r>
              <a:rPr lang="en-US" sz="1200" dirty="0"/>
              <a:t>-</a:t>
            </a:r>
            <a:r>
              <a:rPr lang="en-US" sz="1200" dirty="0" err="1"/>
              <a:t>smtpServer</a:t>
            </a:r>
            <a:r>
              <a:rPr lang="en-US" sz="1200" dirty="0"/>
              <a:t> = the name of your mail server</a:t>
            </a:r>
          </a:p>
          <a:p>
            <a:r>
              <a:rPr lang="en-US" sz="1200" dirty="0"/>
              <a:t>-</a:t>
            </a:r>
            <a:r>
              <a:rPr lang="en-US" sz="1200" dirty="0" err="1"/>
              <a:t>smtpUser</a:t>
            </a:r>
            <a:r>
              <a:rPr lang="en-US" sz="1200" dirty="0"/>
              <a:t> = your username on the mail server</a:t>
            </a:r>
          </a:p>
          <a:p>
            <a:r>
              <a:rPr lang="en-US" sz="1200" dirty="0"/>
              <a:t>-</a:t>
            </a:r>
            <a:r>
              <a:rPr lang="en-US" sz="1200" dirty="0" err="1"/>
              <a:t>smtpPassword</a:t>
            </a:r>
            <a:r>
              <a:rPr lang="en-US" sz="1200" dirty="0"/>
              <a:t> = your password on the mail server</a:t>
            </a:r>
          </a:p>
          <a:p>
            <a:r>
              <a:rPr lang="en-US" sz="1200" dirty="0"/>
              <a:t>-</a:t>
            </a:r>
            <a:r>
              <a:rPr lang="en-US" sz="1200" dirty="0" err="1"/>
              <a:t>toAddress</a:t>
            </a:r>
            <a:r>
              <a:rPr lang="en-US" sz="1200" dirty="0"/>
              <a:t> = The email address you want the alert sent to. Your address typically. If you have major domo, this can be a group</a:t>
            </a:r>
          </a:p>
          <a:p>
            <a:r>
              <a:rPr lang="en-US" sz="1200" dirty="0"/>
              <a:t>-</a:t>
            </a:r>
            <a:r>
              <a:rPr lang="en-US" sz="1200" dirty="0" err="1"/>
              <a:t>fromAddress</a:t>
            </a:r>
            <a:r>
              <a:rPr lang="en-US" sz="1200" dirty="0"/>
              <a:t> = Your email address</a:t>
            </a:r>
          </a:p>
          <a:p>
            <a:r>
              <a:rPr lang="en-US" sz="1200" dirty="0"/>
              <a:t>-interval = number of seconds to wait after an alert happens before the email gets sent. </a:t>
            </a:r>
          </a:p>
          <a:p>
            <a:endParaRPr lang="en-US" sz="1200" dirty="0"/>
          </a:p>
          <a:p>
            <a:r>
              <a:rPr lang="en-US" sz="1200" b="1" dirty="0"/>
              <a:t>Important Note</a:t>
            </a:r>
            <a:r>
              <a:rPr lang="en-US" sz="1200" dirty="0"/>
              <a:t>: You have to leave the command window up. The process will exit, if you exit the window. </a:t>
            </a:r>
          </a:p>
          <a:p>
            <a:endParaRPr lang="en-US" sz="1200" dirty="0"/>
          </a:p>
          <a:p>
            <a:endParaRPr lang="en-US" sz="700" dirty="0"/>
          </a:p>
        </p:txBody>
      </p:sp>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14307020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5059" y="1043960"/>
            <a:ext cx="7862252" cy="5216813"/>
          </a:xfrm>
          <a:prstGeom prst="rect">
            <a:avLst/>
          </a:prstGeom>
          <a:noFill/>
        </p:spPr>
        <p:txBody>
          <a:bodyPr wrap="square" lIns="0" tIns="0" rIns="0" bIns="0" rtlCol="0">
            <a:spAutoFit/>
          </a:bodyPr>
          <a:lstStyle/>
          <a:p>
            <a:pPr algn="ctr"/>
            <a:endParaRPr lang="en-US" sz="5400" b="1" dirty="0" smtClean="0">
              <a:latin typeface="+mj-lt"/>
              <a:cs typeface="Courier New" panose="02070309020205020404" pitchFamily="49" charset="0"/>
            </a:endParaRPr>
          </a:p>
          <a:p>
            <a:pPr algn="ctr"/>
            <a:r>
              <a:rPr lang="en-US" sz="23900" b="1" dirty="0">
                <a:solidFill>
                  <a:srgbClr val="0070C0"/>
                </a:solidFill>
                <a:latin typeface="Poor Richard" panose="02080502050505020702" pitchFamily="18" charset="0"/>
                <a:cs typeface="Courier New" panose="02070309020205020404" pitchFamily="49" charset="0"/>
              </a:rPr>
              <a:t>?</a:t>
            </a:r>
            <a:endParaRPr lang="en-US" sz="23900" b="1" dirty="0">
              <a:solidFill>
                <a:srgbClr val="0070C0"/>
              </a:solidFill>
              <a:latin typeface="Poor Richard" panose="02080502050505020702" pitchFamily="18" charset="0"/>
            </a:endParaRPr>
          </a:p>
          <a:p>
            <a:endParaRPr lang="en-US" dirty="0"/>
          </a:p>
          <a:p>
            <a:endParaRPr lang="en-US" dirty="0"/>
          </a:p>
          <a:p>
            <a:endParaRPr lang="en-US" sz="1000" dirty="0"/>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1972327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5059" y="1043960"/>
            <a:ext cx="7862252" cy="4585871"/>
          </a:xfrm>
          <a:prstGeom prst="rect">
            <a:avLst/>
          </a:prstGeom>
          <a:noFill/>
        </p:spPr>
        <p:txBody>
          <a:bodyPr wrap="square" lIns="0" tIns="0" rIns="0" bIns="0" rtlCol="0">
            <a:spAutoFit/>
          </a:bodyPr>
          <a:lstStyle/>
          <a:p>
            <a:r>
              <a:rPr lang="en-US" dirty="0" smtClean="0">
                <a:latin typeface="+mj-lt"/>
                <a:cs typeface="Courier New" panose="02070309020205020404" pitchFamily="49" charset="0"/>
              </a:rPr>
              <a:t>David Haigh</a:t>
            </a:r>
          </a:p>
          <a:p>
            <a:endParaRPr lang="en-US" dirty="0" smtClean="0">
              <a:latin typeface="+mj-lt"/>
              <a:cs typeface="Courier New" panose="02070309020205020404" pitchFamily="49" charset="0"/>
            </a:endParaRPr>
          </a:p>
          <a:p>
            <a:pPr lvl="1"/>
            <a:r>
              <a:rPr lang="en-US" dirty="0"/>
              <a:t>Phone: </a:t>
            </a:r>
            <a:r>
              <a:rPr lang="en-US" dirty="0" smtClean="0"/>
              <a:t>	925-424-3931</a:t>
            </a:r>
            <a:r>
              <a:rPr lang="en-US" dirty="0"/>
              <a:t/>
            </a:r>
            <a:br>
              <a:rPr lang="en-US" dirty="0"/>
            </a:br>
            <a:r>
              <a:rPr lang="en-US" dirty="0"/>
              <a:t>Fax: </a:t>
            </a:r>
            <a:r>
              <a:rPr lang="en-US" dirty="0" smtClean="0"/>
              <a:t>	925-423-7496</a:t>
            </a:r>
          </a:p>
          <a:p>
            <a:pPr lvl="1"/>
            <a:r>
              <a:rPr lang="en-US" dirty="0"/>
              <a:t/>
            </a:r>
            <a:br>
              <a:rPr lang="en-US" dirty="0"/>
            </a:br>
            <a:r>
              <a:rPr lang="en-US" dirty="0"/>
              <a:t>Lawrence Livermore National Lab</a:t>
            </a:r>
            <a:br>
              <a:rPr lang="en-US" dirty="0"/>
            </a:br>
            <a:r>
              <a:rPr lang="en-US" dirty="0"/>
              <a:t>7000 East Ave, L-362</a:t>
            </a:r>
            <a:br>
              <a:rPr lang="en-US" dirty="0"/>
            </a:br>
            <a:r>
              <a:rPr lang="en-US" dirty="0"/>
              <a:t>Livermore, CA </a:t>
            </a:r>
            <a:r>
              <a:rPr lang="en-US" dirty="0" smtClean="0"/>
              <a:t>94550</a:t>
            </a:r>
          </a:p>
          <a:p>
            <a:pPr lvl="1"/>
            <a:endParaRPr lang="en-US" dirty="0"/>
          </a:p>
          <a:p>
            <a:pPr lvl="1"/>
            <a:r>
              <a:rPr lang="en-US" dirty="0" smtClean="0"/>
              <a:t>Check out my previous presentations</a:t>
            </a:r>
          </a:p>
          <a:p>
            <a:pPr lvl="2"/>
            <a:r>
              <a:rPr lang="en-US" dirty="0" err="1" smtClean="0">
                <a:hlinkClick r:id="rId3"/>
              </a:rPr>
              <a:t>ProE</a:t>
            </a:r>
            <a:r>
              <a:rPr lang="en-US" dirty="0" smtClean="0">
                <a:hlinkClick r:id="rId3"/>
              </a:rPr>
              <a:t> Admin 101</a:t>
            </a:r>
            <a:endParaRPr lang="en-US" dirty="0"/>
          </a:p>
          <a:p>
            <a:pPr lvl="2"/>
            <a:r>
              <a:rPr lang="en-US" dirty="0" err="1" smtClean="0">
                <a:hlinkClick r:id="rId4"/>
              </a:rPr>
              <a:t>Creo</a:t>
            </a:r>
            <a:r>
              <a:rPr lang="en-US" dirty="0" smtClean="0">
                <a:hlinkClick r:id="rId4"/>
              </a:rPr>
              <a:t> Admin 101</a:t>
            </a:r>
            <a:endParaRPr lang="en-US" dirty="0"/>
          </a:p>
          <a:p>
            <a:pPr lvl="2"/>
            <a:r>
              <a:rPr lang="en-US" dirty="0" err="1" smtClean="0">
                <a:hlinkClick r:id="rId5"/>
              </a:rPr>
              <a:t>Creo</a:t>
            </a:r>
            <a:r>
              <a:rPr lang="en-US" dirty="0" smtClean="0">
                <a:hlinkClick r:id="rId5"/>
              </a:rPr>
              <a:t> Admin 102</a:t>
            </a:r>
            <a:endParaRPr lang="en-US" dirty="0"/>
          </a:p>
          <a:p>
            <a:pPr lvl="2"/>
            <a:r>
              <a:rPr lang="en-US" dirty="0" smtClean="0">
                <a:hlinkClick r:id="rId6"/>
              </a:rPr>
              <a:t>An Admins Guide to Product View Publishing</a:t>
            </a:r>
            <a:endParaRPr lang="en-US" dirty="0"/>
          </a:p>
          <a:p>
            <a:endParaRPr lang="en-US" dirty="0"/>
          </a:p>
          <a:p>
            <a:endParaRPr lang="en-US" dirty="0"/>
          </a:p>
          <a:p>
            <a:endParaRPr lang="en-US" sz="1000" dirty="0"/>
          </a:p>
        </p:txBody>
      </p:sp>
      <p:sp>
        <p:nvSpPr>
          <p:cNvPr id="5" name="Title 4"/>
          <p:cNvSpPr>
            <a:spLocks noGrp="1"/>
          </p:cNvSpPr>
          <p:nvPr>
            <p:ph type="title"/>
          </p:nvPr>
        </p:nvSpPr>
        <p:spPr/>
        <p:txBody>
          <a:bodyPr/>
          <a:lstStyle/>
          <a:p>
            <a:r>
              <a:rPr lang="en-US" dirty="0" smtClean="0"/>
              <a:t>My Contact Info</a:t>
            </a:r>
            <a:endParaRPr lang="en-US" dirty="0"/>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10824660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33456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5059" y="1043960"/>
            <a:ext cx="7862252" cy="3262432"/>
          </a:xfrm>
          <a:prstGeom prst="rect">
            <a:avLst/>
          </a:prstGeom>
          <a:noFill/>
        </p:spPr>
        <p:txBody>
          <a:bodyPr wrap="square" lIns="0" tIns="0" rIns="0" bIns="0" rtlCol="0">
            <a:spAutoFit/>
          </a:bodyPr>
          <a:lstStyle/>
          <a:p>
            <a:r>
              <a:rPr lang="en-US" dirty="0" smtClean="0"/>
              <a:t>Licensing Log file</a:t>
            </a:r>
          </a:p>
          <a:p>
            <a:endParaRPr lang="en-US" sz="1400" dirty="0" smtClean="0"/>
          </a:p>
          <a:p>
            <a:r>
              <a:rPr lang="en-US" sz="1400" dirty="0"/>
              <a:t>In the </a:t>
            </a:r>
            <a:r>
              <a:rPr lang="en-US" sz="1400" dirty="0" err="1"/>
              <a:t>flexnet</a:t>
            </a:r>
            <a:r>
              <a:rPr lang="en-US" sz="1400" dirty="0"/>
              <a:t> folder, look in Licensing/ptclmgrd.log</a:t>
            </a:r>
          </a:p>
          <a:p>
            <a:endParaRPr lang="en-US" sz="1400" dirty="0" smtClean="0"/>
          </a:p>
          <a:p>
            <a:r>
              <a:rPr lang="en-US" sz="1400" dirty="0"/>
              <a:t>You can </a:t>
            </a:r>
            <a:r>
              <a:rPr lang="en-US" sz="1400" dirty="0" smtClean="0"/>
              <a:t>see:</a:t>
            </a:r>
          </a:p>
          <a:p>
            <a:pPr marL="742950" lvl="1" indent="-285750">
              <a:buFont typeface="Arial" panose="020B0604020202020204" pitchFamily="34" charset="0"/>
              <a:buChar char="•"/>
            </a:pPr>
            <a:r>
              <a:rPr lang="en-US" sz="1400" dirty="0"/>
              <a:t>W</a:t>
            </a:r>
            <a:r>
              <a:rPr lang="en-US" sz="1400" dirty="0" smtClean="0"/>
              <a:t>hen and who </a:t>
            </a:r>
            <a:r>
              <a:rPr lang="en-US" sz="1400" dirty="0"/>
              <a:t>has </a:t>
            </a:r>
            <a:r>
              <a:rPr lang="en-US" sz="1400" dirty="0" smtClean="0"/>
              <a:t>licenses</a:t>
            </a:r>
          </a:p>
          <a:p>
            <a:pPr marL="742950" lvl="1" indent="-285750">
              <a:buFont typeface="Arial" panose="020B0604020202020204" pitchFamily="34" charset="0"/>
              <a:buChar char="•"/>
            </a:pPr>
            <a:r>
              <a:rPr lang="en-US" sz="1400" dirty="0"/>
              <a:t>W</a:t>
            </a:r>
            <a:r>
              <a:rPr lang="en-US" sz="1400" dirty="0" smtClean="0"/>
              <a:t>hen </a:t>
            </a:r>
            <a:r>
              <a:rPr lang="en-US" sz="1400" dirty="0"/>
              <a:t>they have been </a:t>
            </a:r>
            <a:r>
              <a:rPr lang="en-US" sz="1400" dirty="0" smtClean="0"/>
              <a:t>released</a:t>
            </a:r>
          </a:p>
          <a:p>
            <a:pPr marL="742950" lvl="1" indent="-285750">
              <a:buFont typeface="Arial" panose="020B0604020202020204" pitchFamily="34" charset="0"/>
              <a:buChar char="•"/>
            </a:pPr>
            <a:r>
              <a:rPr lang="en-US" sz="1400" dirty="0"/>
              <a:t>W</a:t>
            </a:r>
            <a:r>
              <a:rPr lang="en-US" sz="1400" dirty="0" smtClean="0"/>
              <a:t>hen </a:t>
            </a:r>
            <a:r>
              <a:rPr lang="en-US" sz="1400" dirty="0"/>
              <a:t>someone has been denied a </a:t>
            </a:r>
            <a:r>
              <a:rPr lang="en-US" sz="1400" dirty="0" smtClean="0"/>
              <a:t>license</a:t>
            </a:r>
            <a:endParaRPr lang="en-US" sz="1400" dirty="0"/>
          </a:p>
          <a:p>
            <a:pPr marL="742950" lvl="1" indent="-285750">
              <a:buFont typeface="Arial" panose="020B0604020202020204" pitchFamily="34" charset="0"/>
              <a:buChar char="•"/>
            </a:pPr>
            <a:r>
              <a:rPr lang="en-US" sz="1400" dirty="0" smtClean="0"/>
              <a:t>When a license has been flushed manually</a:t>
            </a:r>
          </a:p>
          <a:p>
            <a:endParaRPr lang="en-US" dirty="0" smtClean="0"/>
          </a:p>
          <a:p>
            <a:endParaRPr lang="en-US" dirty="0"/>
          </a:p>
          <a:p>
            <a:endParaRPr lang="en-US" dirty="0"/>
          </a:p>
          <a:p>
            <a:endParaRPr lang="en-US" dirty="0"/>
          </a:p>
          <a:p>
            <a:endParaRPr lang="en-US" sz="1000" dirty="0"/>
          </a:p>
        </p:txBody>
      </p:sp>
      <p:sp>
        <p:nvSpPr>
          <p:cNvPr id="5" name="Title 4"/>
          <p:cNvSpPr>
            <a:spLocks noGrp="1"/>
          </p:cNvSpPr>
          <p:nvPr>
            <p:ph type="title"/>
          </p:nvPr>
        </p:nvSpPr>
        <p:spPr/>
        <p:txBody>
          <a:bodyPr/>
          <a:lstStyle/>
          <a:p>
            <a:r>
              <a:rPr lang="en-US" dirty="0" smtClean="0"/>
              <a:t>Appendix</a:t>
            </a:r>
            <a:endParaRPr lang="en-US" dirty="0"/>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21385212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5059" y="1043960"/>
            <a:ext cx="7862252" cy="4862870"/>
          </a:xfrm>
          <a:prstGeom prst="rect">
            <a:avLst/>
          </a:prstGeom>
          <a:noFill/>
        </p:spPr>
        <p:txBody>
          <a:bodyPr wrap="square" lIns="0" tIns="0" rIns="0" bIns="0" rtlCol="0">
            <a:spAutoFit/>
          </a:bodyPr>
          <a:lstStyle/>
          <a:p>
            <a:r>
              <a:rPr lang="en-US" dirty="0" smtClean="0"/>
              <a:t>Allowable options in the </a:t>
            </a:r>
            <a:r>
              <a:rPr lang="en-US" dirty="0" err="1" smtClean="0"/>
              <a:t>ptc.opt</a:t>
            </a:r>
            <a:r>
              <a:rPr lang="en-US" dirty="0" smtClean="0"/>
              <a:t> file:</a:t>
            </a:r>
            <a:endParaRPr lang="en-US" dirty="0"/>
          </a:p>
          <a:p>
            <a:pPr marL="742950" lvl="1" indent="-285750">
              <a:buFont typeface="Arial" panose="020B0604020202020204" pitchFamily="34" charset="0"/>
              <a:buChar char="•"/>
            </a:pPr>
            <a:r>
              <a:rPr lang="en-US" dirty="0" smtClean="0"/>
              <a:t>EXCLUDE </a:t>
            </a:r>
            <a:r>
              <a:rPr lang="en-US" dirty="0"/>
              <a:t>	</a:t>
            </a:r>
            <a:endParaRPr lang="en-US" dirty="0" smtClean="0"/>
          </a:p>
          <a:p>
            <a:pPr marL="742950" lvl="1" indent="-285750">
              <a:buFont typeface="Arial" panose="020B0604020202020204" pitchFamily="34" charset="0"/>
              <a:buChar char="•"/>
            </a:pPr>
            <a:r>
              <a:rPr lang="en-US" dirty="0" smtClean="0"/>
              <a:t>EXCLUDEALL </a:t>
            </a:r>
            <a:r>
              <a:rPr lang="en-US" dirty="0"/>
              <a:t>	</a:t>
            </a:r>
            <a:endParaRPr lang="en-US" dirty="0" smtClean="0"/>
          </a:p>
          <a:p>
            <a:pPr marL="742950" lvl="1" indent="-285750">
              <a:buFont typeface="Arial" panose="020B0604020202020204" pitchFamily="34" charset="0"/>
              <a:buChar char="•"/>
            </a:pPr>
            <a:r>
              <a:rPr lang="en-US" dirty="0" smtClean="0"/>
              <a:t>GROUP </a:t>
            </a:r>
            <a:r>
              <a:rPr lang="en-US" dirty="0"/>
              <a:t>	</a:t>
            </a:r>
            <a:endParaRPr lang="en-US" dirty="0" smtClean="0"/>
          </a:p>
          <a:p>
            <a:pPr marL="742950" lvl="1" indent="-285750">
              <a:buFont typeface="Arial" panose="020B0604020202020204" pitchFamily="34" charset="0"/>
              <a:buChar char="•"/>
            </a:pPr>
            <a:r>
              <a:rPr lang="en-US" dirty="0" smtClean="0"/>
              <a:t>HOST_GROUP </a:t>
            </a:r>
            <a:r>
              <a:rPr lang="en-US" dirty="0"/>
              <a:t>	</a:t>
            </a:r>
            <a:endParaRPr lang="en-US" dirty="0" smtClean="0"/>
          </a:p>
          <a:p>
            <a:pPr marL="742950" lvl="1" indent="-285750">
              <a:buFont typeface="Arial" panose="020B0604020202020204" pitchFamily="34" charset="0"/>
              <a:buChar char="•"/>
            </a:pPr>
            <a:r>
              <a:rPr lang="en-US" dirty="0" smtClean="0"/>
              <a:t>INCLUDE </a:t>
            </a:r>
            <a:r>
              <a:rPr lang="en-US" dirty="0"/>
              <a:t>	</a:t>
            </a:r>
            <a:endParaRPr lang="en-US" dirty="0" smtClean="0"/>
          </a:p>
          <a:p>
            <a:pPr marL="742950" lvl="1" indent="-285750">
              <a:buFont typeface="Arial" panose="020B0604020202020204" pitchFamily="34" charset="0"/>
              <a:buChar char="•"/>
            </a:pPr>
            <a:r>
              <a:rPr lang="en-US" dirty="0" smtClean="0"/>
              <a:t>INCLUDEALL </a:t>
            </a:r>
            <a:r>
              <a:rPr lang="en-US" dirty="0"/>
              <a:t>	</a:t>
            </a:r>
            <a:endParaRPr lang="en-US" dirty="0" smtClean="0"/>
          </a:p>
          <a:p>
            <a:pPr marL="742950" lvl="1" indent="-285750">
              <a:buFont typeface="Arial" panose="020B0604020202020204" pitchFamily="34" charset="0"/>
              <a:buChar char="•"/>
            </a:pPr>
            <a:r>
              <a:rPr lang="en-US" dirty="0" smtClean="0"/>
              <a:t>MAX </a:t>
            </a:r>
            <a:r>
              <a:rPr lang="en-US" dirty="0"/>
              <a:t>		</a:t>
            </a:r>
            <a:endParaRPr lang="en-US" dirty="0" smtClean="0"/>
          </a:p>
          <a:p>
            <a:pPr marL="742950" lvl="1" indent="-285750">
              <a:buFont typeface="Arial" panose="020B0604020202020204" pitchFamily="34" charset="0"/>
              <a:buChar char="•"/>
            </a:pPr>
            <a:r>
              <a:rPr lang="en-US" dirty="0" smtClean="0"/>
              <a:t>RESERVE </a:t>
            </a:r>
            <a:r>
              <a:rPr lang="en-US" dirty="0"/>
              <a:t>	</a:t>
            </a:r>
            <a:endParaRPr lang="en-US" dirty="0" smtClean="0"/>
          </a:p>
          <a:p>
            <a:pPr marL="742950" lvl="1" indent="-285750">
              <a:buFont typeface="Arial" panose="020B0604020202020204" pitchFamily="34" charset="0"/>
              <a:buChar char="•"/>
            </a:pPr>
            <a:r>
              <a:rPr lang="en-US" dirty="0" smtClean="0"/>
              <a:t>TIMEOUT </a:t>
            </a:r>
            <a:r>
              <a:rPr lang="en-US" dirty="0"/>
              <a:t>	</a:t>
            </a:r>
            <a:endParaRPr lang="en-US" dirty="0" smtClean="0"/>
          </a:p>
          <a:p>
            <a:pPr marL="742950" lvl="1" indent="-285750">
              <a:buFont typeface="Arial" panose="020B0604020202020204" pitchFamily="34" charset="0"/>
              <a:buChar char="•"/>
            </a:pPr>
            <a:r>
              <a:rPr lang="en-US" dirty="0" smtClean="0"/>
              <a:t>TIMEOUTALL </a:t>
            </a:r>
            <a:r>
              <a:rPr lang="en-US" dirty="0"/>
              <a:t>	</a:t>
            </a:r>
          </a:p>
          <a:p>
            <a:r>
              <a:rPr lang="en-US" dirty="0"/>
              <a:t> </a:t>
            </a:r>
          </a:p>
          <a:p>
            <a:r>
              <a:rPr lang="en-US" dirty="0"/>
              <a:t>Some of these </a:t>
            </a:r>
            <a:r>
              <a:rPr lang="en-US" dirty="0" smtClean="0"/>
              <a:t>are </a:t>
            </a:r>
            <a:r>
              <a:rPr lang="en-US" dirty="0"/>
              <a:t>high overhead for the administrator. </a:t>
            </a:r>
            <a:endParaRPr lang="en-US" dirty="0" smtClean="0"/>
          </a:p>
          <a:p>
            <a:endParaRPr lang="en-US" dirty="0"/>
          </a:p>
          <a:p>
            <a:r>
              <a:rPr lang="en-US" dirty="0" smtClean="0"/>
              <a:t>I </a:t>
            </a:r>
            <a:r>
              <a:rPr lang="en-US" dirty="0"/>
              <a:t>only use Group, Reserve, and </a:t>
            </a:r>
            <a:r>
              <a:rPr lang="en-US" dirty="0" err="1"/>
              <a:t>Timeoutall</a:t>
            </a:r>
            <a:r>
              <a:rPr lang="en-US" dirty="0"/>
              <a:t>.</a:t>
            </a:r>
          </a:p>
          <a:p>
            <a:endParaRPr lang="en-US" dirty="0"/>
          </a:p>
          <a:p>
            <a:endParaRPr lang="en-US" dirty="0"/>
          </a:p>
          <a:p>
            <a:endParaRPr lang="en-US" sz="1000" dirty="0"/>
          </a:p>
        </p:txBody>
      </p:sp>
      <p:sp>
        <p:nvSpPr>
          <p:cNvPr id="5" name="Title 4"/>
          <p:cNvSpPr>
            <a:spLocks noGrp="1"/>
          </p:cNvSpPr>
          <p:nvPr>
            <p:ph type="title"/>
          </p:nvPr>
        </p:nvSpPr>
        <p:spPr/>
        <p:txBody>
          <a:bodyPr/>
          <a:lstStyle/>
          <a:p>
            <a:r>
              <a:rPr lang="en-US" dirty="0" smtClean="0"/>
              <a:t>Appendix</a:t>
            </a:r>
            <a:endParaRPr lang="en-US" dirty="0"/>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39340019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5059" y="1043960"/>
            <a:ext cx="7862252" cy="4585871"/>
          </a:xfrm>
          <a:prstGeom prst="rect">
            <a:avLst/>
          </a:prstGeom>
          <a:noFill/>
        </p:spPr>
        <p:txBody>
          <a:bodyPr wrap="square" lIns="0" tIns="0" rIns="0" bIns="0" rtlCol="0">
            <a:spAutoFit/>
          </a:bodyPr>
          <a:lstStyle/>
          <a:p>
            <a:r>
              <a:rPr lang="en-US" dirty="0"/>
              <a:t>Laptop Install</a:t>
            </a:r>
          </a:p>
          <a:p>
            <a:r>
              <a:rPr lang="en-US" sz="1600" dirty="0" smtClean="0"/>
              <a:t>Installing </a:t>
            </a:r>
            <a:r>
              <a:rPr lang="en-US" sz="1600" dirty="0"/>
              <a:t>on a laptop or other machine with multiple NIC cards.</a:t>
            </a:r>
          </a:p>
          <a:p>
            <a:r>
              <a:rPr lang="en-US" sz="1600" dirty="0"/>
              <a:t> </a:t>
            </a:r>
          </a:p>
          <a:p>
            <a:r>
              <a:rPr lang="en-US" sz="1600" dirty="0"/>
              <a:t>There are two common problems you will run into when trying to license to a laptop. </a:t>
            </a:r>
          </a:p>
          <a:p>
            <a:pPr marL="800100" lvl="1" indent="-342900">
              <a:buFont typeface="+mj-lt"/>
              <a:buAutoNum type="arabicPeriod"/>
            </a:pPr>
            <a:r>
              <a:rPr lang="en-US" sz="1600" dirty="0"/>
              <a:t>Windows will disable the NIC card if it’s not plugged into a network. This is called media sensing</a:t>
            </a:r>
          </a:p>
          <a:p>
            <a:pPr marL="800100" lvl="1" indent="-342900">
              <a:buFont typeface="+mj-lt"/>
              <a:buAutoNum type="arabicPeriod"/>
            </a:pPr>
            <a:r>
              <a:rPr lang="en-US" sz="1600" dirty="0"/>
              <a:t>Since you likely have a wireless card and a hardwire NIC, there can be confusion between them.</a:t>
            </a:r>
          </a:p>
          <a:p>
            <a:r>
              <a:rPr lang="en-US" sz="1600" dirty="0"/>
              <a:t>  </a:t>
            </a:r>
          </a:p>
          <a:p>
            <a:r>
              <a:rPr lang="en-US" sz="1600" b="1" dirty="0" smtClean="0"/>
              <a:t>Media </a:t>
            </a:r>
            <a:r>
              <a:rPr lang="en-US" sz="1600" b="1" dirty="0"/>
              <a:t>Sensing</a:t>
            </a:r>
          </a:p>
          <a:p>
            <a:r>
              <a:rPr lang="en-US" sz="1600" dirty="0"/>
              <a:t>A</a:t>
            </a:r>
            <a:r>
              <a:rPr lang="en-US" sz="1600" dirty="0" smtClean="0"/>
              <a:t>dd </a:t>
            </a:r>
            <a:r>
              <a:rPr lang="en-US" sz="1600" dirty="0"/>
              <a:t>this registry setting:</a:t>
            </a:r>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HKEY_LOCAL_MACHINE\System\</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CurrentControlSet</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\Services\</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Tcpip</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\Parameters\</a:t>
            </a:r>
          </a:p>
          <a:p>
            <a:pPr fontAlgn="base"/>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Name: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DisableDHCPMediaSense</a:t>
            </a:r>
            <a:endParaRPr lang="en-US" sz="1400" b="1" dirty="0">
              <a:solidFill>
                <a:schemeClr val="bg2">
                  <a:lumMod val="60000"/>
                  <a:lumOff val="40000"/>
                </a:schemeClr>
              </a:solidFill>
              <a:latin typeface="Courier New" panose="02070309020205020404" pitchFamily="49" charset="0"/>
              <a:cs typeface="Courier New" panose="02070309020205020404" pitchFamily="49" charset="0"/>
            </a:endParaRPr>
          </a:p>
          <a:p>
            <a:pPr fontAlgn="base"/>
            <a:r>
              <a:rPr lang="en-US" sz="1400" b="1" dirty="0">
                <a:solidFill>
                  <a:schemeClr val="bg2">
                    <a:lumMod val="60000"/>
                    <a:lumOff val="40000"/>
                  </a:schemeClr>
                </a:solidFill>
                <a:latin typeface="Courier New" panose="02070309020205020404" pitchFamily="49" charset="0"/>
                <a:cs typeface="Courier New" panose="02070309020205020404" pitchFamily="49" charset="0"/>
              </a:rPr>
              <a:t>   Data type: REG_DWORD (Boolean)</a:t>
            </a:r>
          </a:p>
          <a:p>
            <a:pPr fontAlgn="base"/>
            <a:r>
              <a:rPr lang="en-US" sz="1400" b="1" dirty="0">
                <a:solidFill>
                  <a:schemeClr val="bg2">
                    <a:lumMod val="60000"/>
                    <a:lumOff val="40000"/>
                  </a:schemeClr>
                </a:solidFill>
                <a:latin typeface="Courier New" panose="02070309020205020404" pitchFamily="49" charset="0"/>
                <a:cs typeface="Courier New" panose="02070309020205020404" pitchFamily="49" charset="0"/>
              </a:rPr>
              <a:t>   Value: 1</a:t>
            </a:r>
          </a:p>
          <a:p>
            <a:r>
              <a:rPr lang="en-US" dirty="0"/>
              <a:t> </a:t>
            </a:r>
          </a:p>
          <a:p>
            <a:endParaRPr lang="en-US" dirty="0"/>
          </a:p>
          <a:p>
            <a:endParaRPr lang="en-US" dirty="0"/>
          </a:p>
          <a:p>
            <a:endParaRPr lang="en-US" sz="1000" dirty="0"/>
          </a:p>
        </p:txBody>
      </p:sp>
      <p:sp>
        <p:nvSpPr>
          <p:cNvPr id="5" name="Title 4"/>
          <p:cNvSpPr>
            <a:spLocks noGrp="1"/>
          </p:cNvSpPr>
          <p:nvPr>
            <p:ph type="title"/>
          </p:nvPr>
        </p:nvSpPr>
        <p:spPr/>
        <p:txBody>
          <a:bodyPr/>
          <a:lstStyle/>
          <a:p>
            <a:r>
              <a:rPr lang="en-US" dirty="0" smtClean="0"/>
              <a:t>Appendix</a:t>
            </a:r>
            <a:endParaRPr lang="en-US" dirty="0"/>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6028648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5059" y="1043960"/>
            <a:ext cx="7862252" cy="5632311"/>
          </a:xfrm>
          <a:prstGeom prst="rect">
            <a:avLst/>
          </a:prstGeom>
          <a:noFill/>
        </p:spPr>
        <p:txBody>
          <a:bodyPr wrap="square" lIns="0" tIns="0" rIns="0" bIns="0" rtlCol="0">
            <a:spAutoFit/>
          </a:bodyPr>
          <a:lstStyle/>
          <a:p>
            <a:r>
              <a:rPr lang="en-US" dirty="0"/>
              <a:t>Laptop </a:t>
            </a:r>
            <a:r>
              <a:rPr lang="en-US" dirty="0" smtClean="0"/>
              <a:t>Install – </a:t>
            </a:r>
            <a:r>
              <a:rPr lang="en-US" sz="1600" b="1" dirty="0" smtClean="0"/>
              <a:t>NIC sort </a:t>
            </a:r>
            <a:r>
              <a:rPr lang="en-US" sz="1600" b="1" dirty="0"/>
              <a:t>order</a:t>
            </a:r>
            <a:endParaRPr lang="en-US" b="1" dirty="0"/>
          </a:p>
          <a:p>
            <a:endParaRPr lang="en-US" dirty="0"/>
          </a:p>
          <a:p>
            <a:pPr lvl="0" fontAlgn="base"/>
            <a:r>
              <a:rPr lang="en-US" sz="1400" dirty="0" smtClean="0"/>
              <a:t>The </a:t>
            </a:r>
            <a:r>
              <a:rPr lang="en-US" sz="1400" dirty="0"/>
              <a:t>PTC_HOSTID must be derived from the Physical Address of a network card installed on the machine</a:t>
            </a:r>
          </a:p>
          <a:p>
            <a:pPr marL="742950" lvl="1" indent="-285750" fontAlgn="base">
              <a:buFont typeface="Arial" panose="020B0604020202020204" pitchFamily="34" charset="0"/>
              <a:buChar char="•"/>
            </a:pPr>
            <a:r>
              <a:rPr lang="en-US" sz="1400" dirty="0"/>
              <a:t>The network card from which the PTC_HOSTID was derived must be enabled but need not be connected to an active network</a:t>
            </a:r>
          </a:p>
          <a:p>
            <a:pPr marL="742950" lvl="1" indent="-285750" fontAlgn="base">
              <a:buFont typeface="Arial" panose="020B0604020202020204" pitchFamily="34" charset="0"/>
              <a:buChar char="•"/>
            </a:pPr>
            <a:r>
              <a:rPr lang="en-US" sz="1400" dirty="0"/>
              <a:t>Change the priority of desired network card</a:t>
            </a:r>
          </a:p>
          <a:p>
            <a:pPr lvl="0" fontAlgn="base"/>
            <a:endParaRPr lang="en-US" sz="1400" dirty="0" smtClean="0"/>
          </a:p>
          <a:p>
            <a:pPr lvl="0" fontAlgn="base"/>
            <a:r>
              <a:rPr lang="en-US" sz="1400" dirty="0" smtClean="0"/>
              <a:t>Open </a:t>
            </a:r>
            <a:r>
              <a:rPr lang="en-US" sz="1400" dirty="0"/>
              <a:t>the Windows registry editor by running </a:t>
            </a:r>
            <a:r>
              <a:rPr lang="en-US" sz="1400" dirty="0" err="1"/>
              <a:t>regedit</a:t>
            </a:r>
            <a:r>
              <a:rPr lang="en-US" sz="1400" dirty="0"/>
              <a:t> from a command prompt or the Windows "Run" Menu.</a:t>
            </a:r>
          </a:p>
          <a:p>
            <a:pPr lvl="0" fontAlgn="base"/>
            <a:endParaRPr lang="en-US" sz="1400" dirty="0" smtClean="0"/>
          </a:p>
          <a:p>
            <a:pPr lvl="0" fontAlgn="base"/>
            <a:r>
              <a:rPr lang="en-US" sz="1400" dirty="0" smtClean="0"/>
              <a:t>Expand </a:t>
            </a:r>
            <a:r>
              <a:rPr lang="en-US" sz="1400" dirty="0"/>
              <a:t>the following key </a:t>
            </a:r>
            <a:endParaRPr lang="en-US" sz="1400" dirty="0" smtClean="0"/>
          </a:p>
          <a:p>
            <a:pPr lvl="0" fontAlgn="base"/>
            <a:r>
              <a:rPr lang="en-US" sz="1400" dirty="0" smtClean="0"/>
              <a:t>HKEY_LOCAL_MACHINE\SOFTWARE\Microsoft\Windows </a:t>
            </a:r>
            <a:r>
              <a:rPr lang="en-US" sz="1400" dirty="0"/>
              <a:t>NT\</a:t>
            </a:r>
            <a:r>
              <a:rPr lang="en-US" sz="1400" dirty="0" err="1"/>
              <a:t>CurrentVersion</a:t>
            </a:r>
            <a:r>
              <a:rPr lang="en-US" sz="1400" dirty="0"/>
              <a:t>\</a:t>
            </a:r>
            <a:r>
              <a:rPr lang="en-US" sz="1400" dirty="0" err="1"/>
              <a:t>NetworkCards</a:t>
            </a:r>
            <a:endParaRPr lang="en-US" sz="1400" dirty="0"/>
          </a:p>
          <a:p>
            <a:pPr lvl="1" fontAlgn="base"/>
            <a:endParaRPr lang="en-US" sz="1400" dirty="0" smtClean="0"/>
          </a:p>
          <a:p>
            <a:pPr marL="742950" lvl="1" indent="-285750" fontAlgn="base">
              <a:buFont typeface="Arial" panose="020B0604020202020204" pitchFamily="34" charset="0"/>
              <a:buChar char="•"/>
            </a:pPr>
            <a:r>
              <a:rPr lang="en-US" sz="1400" dirty="0" smtClean="0"/>
              <a:t>This </a:t>
            </a:r>
            <a:r>
              <a:rPr lang="en-US" sz="1400" dirty="0"/>
              <a:t>key will contain numbered folders corresponding to all of the network cards installed on the </a:t>
            </a:r>
            <a:r>
              <a:rPr lang="en-US" sz="1400" dirty="0" smtClean="0"/>
              <a:t>machine</a:t>
            </a:r>
          </a:p>
          <a:p>
            <a:pPr marL="742950" lvl="1" indent="-285750" fontAlgn="base">
              <a:buFont typeface="Arial" panose="020B0604020202020204" pitchFamily="34" charset="0"/>
              <a:buChar char="•"/>
            </a:pPr>
            <a:r>
              <a:rPr lang="en-US" sz="1400" dirty="0" smtClean="0"/>
              <a:t>Locate </a:t>
            </a:r>
            <a:r>
              <a:rPr lang="en-US" sz="1400" dirty="0"/>
              <a:t>the desired folder by matching the "Description" field in the Registry Editor to the "Description" line from the </a:t>
            </a:r>
            <a:r>
              <a:rPr lang="en-US" sz="1400" dirty="0" err="1"/>
              <a:t>ipconfig</a:t>
            </a:r>
            <a:r>
              <a:rPr lang="en-US" sz="1400" dirty="0"/>
              <a:t> /all output for the desired network </a:t>
            </a:r>
            <a:r>
              <a:rPr lang="en-US" sz="1400" dirty="0" smtClean="0"/>
              <a:t>card</a:t>
            </a:r>
          </a:p>
          <a:p>
            <a:pPr marL="742950" lvl="1" indent="-285750" fontAlgn="base">
              <a:buFont typeface="Arial" panose="020B0604020202020204" pitchFamily="34" charset="0"/>
              <a:buChar char="•"/>
            </a:pPr>
            <a:r>
              <a:rPr lang="en-US" sz="1400" dirty="0" smtClean="0"/>
              <a:t>Rename </a:t>
            </a:r>
            <a:r>
              <a:rPr lang="en-US" sz="1400" dirty="0"/>
              <a:t>this folder to number </a:t>
            </a:r>
            <a:r>
              <a:rPr lang="en-US" sz="1400" dirty="0" smtClean="0"/>
              <a:t>1</a:t>
            </a:r>
          </a:p>
          <a:p>
            <a:pPr marL="742950" lvl="1" indent="-285750" fontAlgn="base">
              <a:buFont typeface="Arial" panose="020B0604020202020204" pitchFamily="34" charset="0"/>
              <a:buChar char="•"/>
            </a:pPr>
            <a:r>
              <a:rPr lang="en-US" sz="1400" dirty="0" smtClean="0"/>
              <a:t>Close </a:t>
            </a:r>
            <a:r>
              <a:rPr lang="en-US" sz="1400" dirty="0"/>
              <a:t>the registry </a:t>
            </a:r>
            <a:r>
              <a:rPr lang="en-US" sz="1400" dirty="0" smtClean="0"/>
              <a:t>editor</a:t>
            </a:r>
          </a:p>
          <a:p>
            <a:pPr marL="742950" lvl="1" indent="-285750" fontAlgn="base">
              <a:buFont typeface="Arial" panose="020B0604020202020204" pitchFamily="34" charset="0"/>
              <a:buChar char="•"/>
            </a:pPr>
            <a:r>
              <a:rPr lang="en-US" sz="1400" dirty="0" smtClean="0"/>
              <a:t>Restart </a:t>
            </a:r>
            <a:r>
              <a:rPr lang="en-US" sz="1400" dirty="0"/>
              <a:t>the machine</a:t>
            </a:r>
            <a:endParaRPr lang="en-US" dirty="0"/>
          </a:p>
          <a:p>
            <a:r>
              <a:rPr lang="en-US" dirty="0"/>
              <a:t> </a:t>
            </a:r>
          </a:p>
          <a:p>
            <a:endParaRPr lang="en-US" dirty="0"/>
          </a:p>
          <a:p>
            <a:endParaRPr lang="en-US" dirty="0"/>
          </a:p>
          <a:p>
            <a:endParaRPr lang="en-US" sz="1000" dirty="0"/>
          </a:p>
        </p:txBody>
      </p:sp>
      <p:sp>
        <p:nvSpPr>
          <p:cNvPr id="5" name="Title 4"/>
          <p:cNvSpPr>
            <a:spLocks noGrp="1"/>
          </p:cNvSpPr>
          <p:nvPr>
            <p:ph type="title"/>
          </p:nvPr>
        </p:nvSpPr>
        <p:spPr/>
        <p:txBody>
          <a:bodyPr/>
          <a:lstStyle/>
          <a:p>
            <a:r>
              <a:rPr lang="en-US" dirty="0" smtClean="0"/>
              <a:t>Appendix</a:t>
            </a:r>
            <a:endParaRPr lang="en-US" dirty="0"/>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1317986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5059" y="1043960"/>
            <a:ext cx="7862252" cy="3046988"/>
          </a:xfrm>
          <a:prstGeom prst="rect">
            <a:avLst/>
          </a:prstGeom>
          <a:noFill/>
        </p:spPr>
        <p:txBody>
          <a:bodyPr wrap="square" lIns="0" tIns="0" rIns="0" bIns="0" rtlCol="0">
            <a:spAutoFit/>
          </a:bodyPr>
          <a:lstStyle/>
          <a:p>
            <a:r>
              <a:rPr lang="en-US" dirty="0"/>
              <a:t>Licensing through a </a:t>
            </a:r>
            <a:r>
              <a:rPr lang="en-US" dirty="0" smtClean="0"/>
              <a:t>firewall</a:t>
            </a:r>
          </a:p>
          <a:p>
            <a:endParaRPr lang="en-US" dirty="0"/>
          </a:p>
          <a:p>
            <a:r>
              <a:rPr lang="en-US" sz="1400" dirty="0" smtClean="0"/>
              <a:t>Here </a:t>
            </a:r>
            <a:r>
              <a:rPr lang="en-US" sz="1400" dirty="0"/>
              <a:t>is what you need to do.</a:t>
            </a:r>
          </a:p>
          <a:p>
            <a:r>
              <a:rPr lang="en-US" sz="1400" dirty="0"/>
              <a:t>Add the port to the </a:t>
            </a:r>
            <a:r>
              <a:rPr lang="en-US" sz="1400" dirty="0" err="1"/>
              <a:t>deamon</a:t>
            </a:r>
            <a:r>
              <a:rPr lang="en-US" sz="1400" dirty="0"/>
              <a:t> line in your licenses file.</a:t>
            </a:r>
          </a:p>
          <a:p>
            <a:r>
              <a:rPr lang="en-US" sz="1400" dirty="0"/>
              <a:t> </a:t>
            </a:r>
          </a:p>
          <a:p>
            <a:r>
              <a:rPr lang="en-US" sz="1400" dirty="0"/>
              <a:t>SERVER __HOSTNAME__ PTC_HOSTID=&lt;mac address&gt; </a:t>
            </a:r>
            <a:r>
              <a:rPr lang="en-US" sz="1400" dirty="0">
                <a:solidFill>
                  <a:schemeClr val="bg2">
                    <a:lumMod val="60000"/>
                    <a:lumOff val="40000"/>
                  </a:schemeClr>
                </a:solidFill>
              </a:rPr>
              <a:t>7788</a:t>
            </a:r>
          </a:p>
          <a:p>
            <a:r>
              <a:rPr lang="en-US" sz="1400" dirty="0"/>
              <a:t>DAEMON </a:t>
            </a:r>
            <a:r>
              <a:rPr lang="en-US" sz="1400" dirty="0" err="1"/>
              <a:t>ptc_d</a:t>
            </a:r>
            <a:r>
              <a:rPr lang="en-US" sz="1400" dirty="0"/>
              <a:t> __PTCD_PATH__ </a:t>
            </a:r>
            <a:r>
              <a:rPr lang="en-US" sz="1400" dirty="0">
                <a:solidFill>
                  <a:schemeClr val="bg2">
                    <a:lumMod val="60000"/>
                    <a:lumOff val="40000"/>
                  </a:schemeClr>
                </a:solidFill>
              </a:rPr>
              <a:t>7788</a:t>
            </a:r>
          </a:p>
          <a:p>
            <a:r>
              <a:rPr lang="en-US" sz="1400" dirty="0"/>
              <a:t> </a:t>
            </a:r>
          </a:p>
          <a:p>
            <a:r>
              <a:rPr lang="en-US" sz="1400" dirty="0"/>
              <a:t>Then open that port in your firewall</a:t>
            </a:r>
          </a:p>
          <a:p>
            <a:r>
              <a:rPr lang="en-US" dirty="0"/>
              <a:t> </a:t>
            </a:r>
          </a:p>
          <a:p>
            <a:endParaRPr lang="en-US" dirty="0"/>
          </a:p>
          <a:p>
            <a:endParaRPr lang="en-US" dirty="0"/>
          </a:p>
          <a:p>
            <a:endParaRPr lang="en-US" sz="1000" dirty="0"/>
          </a:p>
        </p:txBody>
      </p:sp>
      <p:sp>
        <p:nvSpPr>
          <p:cNvPr id="5" name="Title 4"/>
          <p:cNvSpPr>
            <a:spLocks noGrp="1"/>
          </p:cNvSpPr>
          <p:nvPr>
            <p:ph type="title"/>
          </p:nvPr>
        </p:nvSpPr>
        <p:spPr/>
        <p:txBody>
          <a:bodyPr/>
          <a:lstStyle/>
          <a:p>
            <a:r>
              <a:rPr lang="en-US" dirty="0" smtClean="0"/>
              <a:t>Appendix</a:t>
            </a:r>
            <a:endParaRPr lang="en-US" dirty="0"/>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25952540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descr="borrow_environment_set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717" y="3604968"/>
            <a:ext cx="2546253" cy="300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09609" y="1043958"/>
            <a:ext cx="8312419" cy="4231928"/>
          </a:xfrm>
          <a:prstGeom prst="rect">
            <a:avLst/>
          </a:prstGeom>
          <a:noFill/>
        </p:spPr>
        <p:txBody>
          <a:bodyPr wrap="square" lIns="0" tIns="0" rIns="0" bIns="0" rtlCol="0">
            <a:spAutoFit/>
          </a:bodyPr>
          <a:lstStyle/>
          <a:p>
            <a:r>
              <a:rPr lang="en-US" dirty="0"/>
              <a:t>Borrowing Licenses</a:t>
            </a:r>
          </a:p>
          <a:p>
            <a:r>
              <a:rPr lang="en-US" sz="1400" dirty="0" smtClean="0"/>
              <a:t>You </a:t>
            </a:r>
            <a:r>
              <a:rPr lang="en-US" sz="1400" dirty="0"/>
              <a:t>can make it easy </a:t>
            </a:r>
            <a:r>
              <a:rPr lang="en-US" sz="1400" dirty="0" smtClean="0"/>
              <a:t>for </a:t>
            </a:r>
            <a:r>
              <a:rPr lang="en-US" sz="1400" dirty="0"/>
              <a:t>your users to borrow licenses by giving them a shortcut to the borrow program. </a:t>
            </a:r>
          </a:p>
          <a:p>
            <a:endParaRPr lang="en-US" sz="1400" dirty="0" smtClean="0"/>
          </a:p>
          <a:p>
            <a:r>
              <a:rPr lang="en-US" sz="1400" dirty="0"/>
              <a:t>C</a:t>
            </a:r>
            <a:r>
              <a:rPr lang="en-US" sz="1400" dirty="0" smtClean="0"/>
              <a:t>reate </a:t>
            </a:r>
            <a:r>
              <a:rPr lang="en-US" sz="1400" dirty="0"/>
              <a:t>a shortcut </a:t>
            </a:r>
            <a:r>
              <a:rPr lang="en-US" sz="1400" dirty="0" smtClean="0"/>
              <a:t>of &lt;</a:t>
            </a:r>
            <a:r>
              <a:rPr lang="en-US" sz="1400" dirty="0" err="1" smtClean="0"/>
              <a:t>loadpoint</a:t>
            </a:r>
            <a:r>
              <a:rPr lang="en-US" sz="1400" dirty="0"/>
              <a:t>&gt;\parametric\bin </a:t>
            </a:r>
            <a:r>
              <a:rPr lang="en-US" sz="1400" dirty="0" smtClean="0"/>
              <a:t>folder\ptcborrow.bat</a:t>
            </a:r>
            <a:endParaRPr lang="en-US" sz="1400" dirty="0"/>
          </a:p>
          <a:p>
            <a:r>
              <a:rPr lang="en-US" sz="1400" dirty="0"/>
              <a:t> </a:t>
            </a:r>
          </a:p>
          <a:p>
            <a:r>
              <a:rPr lang="en-US" sz="1400" dirty="0" smtClean="0"/>
              <a:t>I </a:t>
            </a:r>
            <a:r>
              <a:rPr lang="en-US" sz="1400" dirty="0"/>
              <a:t>renamed it and gave it a </a:t>
            </a:r>
            <a:r>
              <a:rPr lang="en-US" sz="1400" dirty="0" smtClean="0"/>
              <a:t>unique icon &amp; put it on the users desktop</a:t>
            </a:r>
            <a:endParaRPr lang="en-US" sz="1400" dirty="0"/>
          </a:p>
          <a:p>
            <a:r>
              <a:rPr lang="en-US" sz="1400" dirty="0"/>
              <a:t>  </a:t>
            </a:r>
          </a:p>
          <a:p>
            <a:r>
              <a:rPr lang="en-US" sz="1400" dirty="0"/>
              <a:t>PTC status shows if you have borrowed a </a:t>
            </a:r>
            <a:r>
              <a:rPr lang="en-US" sz="1400" dirty="0" smtClean="0"/>
              <a:t>license with an up caret.</a:t>
            </a:r>
            <a:endParaRPr lang="en-US" sz="1400" dirty="0"/>
          </a:p>
          <a:p>
            <a:r>
              <a:rPr lang="en-US" sz="1400" dirty="0" smtClean="0"/>
              <a:t>                   </a:t>
            </a:r>
          </a:p>
          <a:p>
            <a:r>
              <a:rPr lang="en-US" sz="1400" dirty="0" smtClean="0"/>
              <a:t>                   </a:t>
            </a:r>
            <a:r>
              <a:rPr lang="en-US" sz="1100" b="1" dirty="0" smtClean="0">
                <a:solidFill>
                  <a:schemeClr val="bg2">
                    <a:lumMod val="60000"/>
                    <a:lumOff val="40000"/>
                  </a:schemeClr>
                </a:solidFill>
                <a:latin typeface="Courier New" panose="02070309020205020404" pitchFamily="49" charset="0"/>
                <a:cs typeface="Courier New" panose="02070309020205020404" pitchFamily="49" charset="0"/>
              </a:rPr>
              <a:t>PROE_Flex3C       3      7</a:t>
            </a:r>
          </a:p>
          <a:p>
            <a:r>
              <a:rPr lang="en-US" sz="1100" b="1" dirty="0" smtClean="0">
                <a:solidFill>
                  <a:schemeClr val="bg2">
                    <a:lumMod val="60000"/>
                    <a:lumOff val="40000"/>
                  </a:schemeClr>
                </a:solidFill>
                <a:latin typeface="Courier New" panose="02070309020205020404" pitchFamily="49" charset="0"/>
                <a:cs typeface="Courier New" panose="02070309020205020404" pitchFamily="49" charset="0"/>
              </a:rPr>
              <a:t>                                  </a:t>
            </a:r>
            <a:r>
              <a:rPr lang="en-US" sz="11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100" b="1" dirty="0" err="1">
                <a:solidFill>
                  <a:schemeClr val="bg2">
                    <a:lumMod val="60000"/>
                    <a:lumOff val="40000"/>
                  </a:schemeClr>
                </a:solidFill>
                <a:latin typeface="Courier New" panose="02070309020205020404" pitchFamily="49" charset="0"/>
                <a:cs typeface="Courier New" panose="02070309020205020404" pitchFamily="49" charset="0"/>
              </a:rPr>
              <a:t>fred@coaststarlight</a:t>
            </a:r>
            <a:r>
              <a:rPr lang="en-US" sz="1100" b="1" dirty="0">
                <a:solidFill>
                  <a:schemeClr val="bg2">
                    <a:lumMod val="60000"/>
                    <a:lumOff val="40000"/>
                  </a:schemeClr>
                </a:solidFill>
                <a:latin typeface="Courier New" panose="02070309020205020404" pitchFamily="49" charset="0"/>
                <a:cs typeface="Courier New" panose="02070309020205020404" pitchFamily="49" charset="0"/>
              </a:rPr>
              <a:t>)       PROE_Flex3C </a:t>
            </a:r>
            <a:r>
              <a:rPr lang="en-US" sz="1100" b="1" dirty="0" err="1">
                <a:solidFill>
                  <a:schemeClr val="bg2">
                    <a:lumMod val="60000"/>
                    <a:lumOff val="40000"/>
                  </a:schemeClr>
                </a:solidFill>
                <a:latin typeface="Courier New" panose="02070309020205020404" pitchFamily="49" charset="0"/>
                <a:cs typeface="Courier New" panose="02070309020205020404" pitchFamily="49" charset="0"/>
              </a:rPr>
              <a:t>stonequarry</a:t>
            </a:r>
            <a:r>
              <a:rPr lang="en-US" sz="1100" b="1" dirty="0">
                <a:solidFill>
                  <a:schemeClr val="bg2">
                    <a:lumMod val="60000"/>
                    <a:lumOff val="40000"/>
                  </a:schemeClr>
                </a:solidFill>
                <a:latin typeface="Courier New" panose="02070309020205020404" pitchFamily="49" charset="0"/>
                <a:cs typeface="Courier New" panose="02070309020205020404" pitchFamily="49" charset="0"/>
              </a:rPr>
              <a:t> 7788  3750</a:t>
            </a:r>
          </a:p>
          <a:p>
            <a:endParaRPr lang="en-US" dirty="0" smtClean="0"/>
          </a:p>
          <a:p>
            <a:endParaRPr lang="en-US" dirty="0"/>
          </a:p>
          <a:p>
            <a:r>
              <a:rPr lang="en-US" dirty="0"/>
              <a:t>To borrow for more than 5 days</a:t>
            </a:r>
          </a:p>
          <a:p>
            <a:r>
              <a:rPr lang="en-US" altLang="en-US" sz="1400" dirty="0"/>
              <a:t>Set up a Windows Environment Variable for the borrow </a:t>
            </a:r>
            <a:r>
              <a:rPr lang="en-US" altLang="en-US" sz="1400" dirty="0" smtClean="0"/>
              <a:t>duration </a:t>
            </a:r>
          </a:p>
          <a:p>
            <a:r>
              <a:rPr lang="en-US" altLang="en-US" sz="1400" dirty="0" smtClean="0"/>
              <a:t>set </a:t>
            </a:r>
            <a:r>
              <a:rPr lang="en-US" altLang="en-US" sz="1400" dirty="0"/>
              <a:t>it at 15 </a:t>
            </a:r>
            <a:r>
              <a:rPr lang="en-US" altLang="en-US" sz="1400" dirty="0" smtClean="0"/>
              <a:t>days</a:t>
            </a:r>
          </a:p>
          <a:p>
            <a:endParaRPr lang="en-US" altLang="en-US" sz="1400" dirty="0"/>
          </a:p>
          <a:p>
            <a:r>
              <a:rPr lang="en-US" altLang="en-US" sz="1400" dirty="0" smtClean="0"/>
              <a:t>LM_BORROW_DURATION </a:t>
            </a:r>
            <a:endParaRPr lang="en-US" altLang="en-US" sz="1000" dirty="0"/>
          </a:p>
          <a:p>
            <a:endParaRPr lang="en-US" sz="1000" dirty="0"/>
          </a:p>
        </p:txBody>
      </p:sp>
      <p:sp>
        <p:nvSpPr>
          <p:cNvPr id="5" name="Title 4"/>
          <p:cNvSpPr>
            <a:spLocks noGrp="1"/>
          </p:cNvSpPr>
          <p:nvPr>
            <p:ph type="title"/>
          </p:nvPr>
        </p:nvSpPr>
        <p:spPr/>
        <p:txBody>
          <a:bodyPr/>
          <a:lstStyle/>
          <a:p>
            <a:r>
              <a:rPr lang="en-US" dirty="0" smtClean="0"/>
              <a:t>Appendix</a:t>
            </a:r>
            <a:endParaRPr lang="en-US" dirty="0"/>
          </a:p>
        </p:txBody>
      </p:sp>
      <p:sp>
        <p:nvSpPr>
          <p:cNvPr id="4" name="Footer Placeholder 3"/>
          <p:cNvSpPr>
            <a:spLocks noGrp="1"/>
          </p:cNvSpPr>
          <p:nvPr>
            <p:ph type="ftr" sz="quarter" idx="3"/>
          </p:nvPr>
        </p:nvSpPr>
        <p:spPr/>
        <p:txBody>
          <a:bodyPr/>
          <a:lstStyle/>
          <a:p>
            <a:endParaRPr lang="en-US" dirty="0"/>
          </a:p>
        </p:txBody>
      </p:sp>
      <p:pic>
        <p:nvPicPr>
          <p:cNvPr id="1026" name="Picture 1" descr="cid:image004.png@01CE4FAF.06EE3A7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664" y="1734375"/>
            <a:ext cx="584249" cy="61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58649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Management</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73242" y="1058780"/>
            <a:ext cx="7972926" cy="3600986"/>
          </a:xfrm>
          <a:prstGeom prst="rect">
            <a:avLst/>
          </a:prstGeom>
          <a:noFill/>
        </p:spPr>
        <p:txBody>
          <a:bodyPr wrap="square" lIns="0" tIns="0" rIns="0" bIns="0" rtlCol="0">
            <a:spAutoFit/>
          </a:bodyPr>
          <a:lstStyle/>
          <a:p>
            <a:pPr indent="-457200">
              <a:buFont typeface="+mj-lt"/>
              <a:buAutoNum type="arabicPeriod"/>
            </a:pPr>
            <a:r>
              <a:rPr lang="en-US" sz="2200" dirty="0">
                <a:latin typeface="Arial Narrow" pitchFamily="34" charset="0"/>
              </a:rPr>
              <a:t>Users can choose an appropriate license</a:t>
            </a:r>
          </a:p>
          <a:p>
            <a:pPr indent="-457200">
              <a:buFont typeface="+mj-lt"/>
              <a:buAutoNum type="arabicPeriod"/>
            </a:pPr>
            <a:r>
              <a:rPr lang="en-US" sz="2200" dirty="0">
                <a:latin typeface="Arial Narrow" pitchFamily="34" charset="0"/>
              </a:rPr>
              <a:t>Specific folks can access specific licenses</a:t>
            </a:r>
          </a:p>
          <a:p>
            <a:pPr indent="-457200">
              <a:buFont typeface="+mj-lt"/>
              <a:buAutoNum type="arabicPeriod"/>
            </a:pPr>
            <a:r>
              <a:rPr lang="en-US" sz="2200" dirty="0">
                <a:latin typeface="Arial Narrow" pitchFamily="34" charset="0"/>
              </a:rPr>
              <a:t>Ensure you have enough licenses</a:t>
            </a:r>
          </a:p>
          <a:p>
            <a:pPr indent="-457200">
              <a:buFont typeface="+mj-lt"/>
              <a:buAutoNum type="arabicPeriod"/>
            </a:pPr>
            <a:endParaRPr lang="en-US" sz="2200" dirty="0">
              <a:latin typeface="Arial Narrow" pitchFamily="34" charset="0"/>
            </a:endParaRPr>
          </a:p>
          <a:p>
            <a:pPr indent="-457200">
              <a:buFont typeface="+mj-lt"/>
              <a:buAutoNum type="arabicPeriod"/>
            </a:pPr>
            <a:endParaRPr lang="en-US" sz="2200" dirty="0">
              <a:latin typeface="Arial Narrow" pitchFamily="34" charset="0"/>
            </a:endParaRPr>
          </a:p>
          <a:p>
            <a:pPr indent="-457200">
              <a:buFont typeface="+mj-lt"/>
              <a:buAutoNum type="arabicPeriod"/>
            </a:pPr>
            <a:endParaRPr lang="en-US" sz="2200" dirty="0">
              <a:latin typeface="Arial Narrow" pitchFamily="34" charset="0"/>
            </a:endParaRPr>
          </a:p>
          <a:p>
            <a:r>
              <a:rPr lang="en-US" sz="2200" dirty="0">
                <a:latin typeface="Arial Narrow" pitchFamily="34" charset="0"/>
              </a:rPr>
              <a:t>Must understand: </a:t>
            </a:r>
          </a:p>
          <a:p>
            <a:pPr indent="-342900">
              <a:buFont typeface="Arial" panose="020B0604020202020204" pitchFamily="34" charset="0"/>
              <a:buChar char="•"/>
            </a:pPr>
            <a:r>
              <a:rPr lang="en-US" sz="2200" dirty="0">
                <a:latin typeface="Arial Narrow" pitchFamily="34" charset="0"/>
              </a:rPr>
              <a:t>License types and how to configure them</a:t>
            </a:r>
          </a:p>
          <a:p>
            <a:pPr indent="-342900">
              <a:buFont typeface="Arial" panose="020B0604020202020204" pitchFamily="34" charset="0"/>
              <a:buChar char="•"/>
            </a:pPr>
            <a:r>
              <a:rPr lang="en-US" sz="2200" dirty="0">
                <a:latin typeface="Arial Narrow" pitchFamily="34" charset="0"/>
              </a:rPr>
              <a:t>License options file</a:t>
            </a:r>
          </a:p>
          <a:p>
            <a:pPr indent="-342900">
              <a:buFont typeface="Arial" panose="020B0604020202020204" pitchFamily="34" charset="0"/>
              <a:buChar char="•"/>
            </a:pPr>
            <a:r>
              <a:rPr lang="en-US" sz="2200" dirty="0">
                <a:latin typeface="Arial Narrow" pitchFamily="34" charset="0"/>
              </a:rPr>
              <a:t>How to track usage</a:t>
            </a:r>
          </a:p>
          <a:p>
            <a:endParaRPr lang="en-US" sz="1400" dirty="0" smtClean="0"/>
          </a:p>
        </p:txBody>
      </p:sp>
    </p:spTree>
    <p:extLst>
      <p:ext uri="{BB962C8B-B14F-4D97-AF65-F5344CB8AC3E}">
        <p14:creationId xmlns:p14="http://schemas.microsoft.com/office/powerpoint/2010/main" val="14488402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9609" y="1043958"/>
            <a:ext cx="8312419" cy="2369880"/>
          </a:xfrm>
          <a:prstGeom prst="rect">
            <a:avLst/>
          </a:prstGeom>
          <a:noFill/>
        </p:spPr>
        <p:txBody>
          <a:bodyPr wrap="square" lIns="0" tIns="0" rIns="0" bIns="0" rtlCol="0">
            <a:spAutoFit/>
          </a:bodyPr>
          <a:lstStyle/>
          <a:p>
            <a:r>
              <a:rPr lang="en-US" dirty="0"/>
              <a:t>Borrowing </a:t>
            </a:r>
            <a:r>
              <a:rPr lang="en-US" dirty="0" smtClean="0"/>
              <a:t>Simulate Licenses</a:t>
            </a:r>
            <a:endParaRPr lang="en-US" dirty="0"/>
          </a:p>
          <a:p>
            <a:r>
              <a:rPr lang="en-US" sz="1400" dirty="0"/>
              <a:t>In order to borrow these applications, you have </a:t>
            </a:r>
            <a:r>
              <a:rPr lang="en-US" sz="1400" dirty="0" smtClean="0"/>
              <a:t>to:</a:t>
            </a:r>
          </a:p>
          <a:p>
            <a:pPr marL="742950" lvl="1" indent="-285750">
              <a:buFont typeface="Arial" panose="020B0604020202020204" pitchFamily="34" charset="0"/>
              <a:buChar char="•"/>
            </a:pPr>
            <a:r>
              <a:rPr lang="en-US" sz="1400" dirty="0" smtClean="0"/>
              <a:t>Get </a:t>
            </a:r>
            <a:r>
              <a:rPr lang="en-US" sz="1400" dirty="0"/>
              <a:t>in to </a:t>
            </a:r>
            <a:r>
              <a:rPr lang="en-US" sz="1400" dirty="0" smtClean="0"/>
              <a:t>simulate</a:t>
            </a:r>
          </a:p>
          <a:p>
            <a:pPr marL="742950" lvl="1" indent="-285750">
              <a:buFont typeface="Arial" panose="020B0604020202020204" pitchFamily="34" charset="0"/>
              <a:buChar char="•"/>
            </a:pPr>
            <a:r>
              <a:rPr lang="en-US" sz="1400" dirty="0" smtClean="0"/>
              <a:t>Do a solve </a:t>
            </a:r>
            <a:r>
              <a:rPr lang="en-US" sz="1400" dirty="0"/>
              <a:t>before you exit </a:t>
            </a:r>
            <a:r>
              <a:rPr lang="en-US" sz="1400" dirty="0" err="1" smtClean="0"/>
              <a:t>Creo</a:t>
            </a:r>
            <a:endParaRPr lang="en-US" sz="1400" dirty="0" smtClean="0"/>
          </a:p>
          <a:p>
            <a:endParaRPr lang="en-US" sz="1400" dirty="0"/>
          </a:p>
          <a:p>
            <a:r>
              <a:rPr lang="en-US" sz="1400" dirty="0" smtClean="0"/>
              <a:t>If </a:t>
            </a:r>
            <a:r>
              <a:rPr lang="en-US" sz="1400" dirty="0"/>
              <a:t>you just get into the application you will not be able to solve once your disconnected from the server. </a:t>
            </a:r>
          </a:p>
          <a:p>
            <a:r>
              <a:rPr lang="en-US" sz="1400" dirty="0"/>
              <a:t> </a:t>
            </a:r>
          </a:p>
          <a:p>
            <a:r>
              <a:rPr lang="en-US" sz="1400" dirty="0"/>
              <a:t>Check </a:t>
            </a:r>
            <a:r>
              <a:rPr lang="en-US" sz="1400" dirty="0" err="1"/>
              <a:t>ptcstatus</a:t>
            </a:r>
            <a:r>
              <a:rPr lang="en-US" sz="1400" dirty="0"/>
              <a:t> to see that you have the up caret next to both of these:</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MECBASICENG_License</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0      33</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MECBASICUI_License</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0      33</a:t>
            </a:r>
          </a:p>
          <a:p>
            <a:endParaRPr lang="en-US" sz="1000" dirty="0"/>
          </a:p>
        </p:txBody>
      </p:sp>
      <p:sp>
        <p:nvSpPr>
          <p:cNvPr id="5" name="Title 4"/>
          <p:cNvSpPr>
            <a:spLocks noGrp="1"/>
          </p:cNvSpPr>
          <p:nvPr>
            <p:ph type="title"/>
          </p:nvPr>
        </p:nvSpPr>
        <p:spPr/>
        <p:txBody>
          <a:bodyPr/>
          <a:lstStyle/>
          <a:p>
            <a:r>
              <a:rPr lang="en-US" dirty="0" smtClean="0"/>
              <a:t>Appendix</a:t>
            </a:r>
            <a:endParaRPr lang="en-US" dirty="0"/>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14486780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Types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696" y="1375502"/>
            <a:ext cx="2466975" cy="23241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0646" y="822671"/>
            <a:ext cx="4207882" cy="2804742"/>
          </a:xfrm>
          <a:prstGeom prst="rect">
            <a:avLst/>
          </a:prstGeom>
        </p:spPr>
      </p:pic>
      <p:sp>
        <p:nvSpPr>
          <p:cNvPr id="7" name="TextBox 6"/>
          <p:cNvSpPr txBox="1"/>
          <p:nvPr/>
        </p:nvSpPr>
        <p:spPr>
          <a:xfrm>
            <a:off x="314989" y="941932"/>
            <a:ext cx="6501780" cy="3400931"/>
          </a:xfrm>
          <a:prstGeom prst="rect">
            <a:avLst/>
          </a:prstGeom>
          <a:noFill/>
        </p:spPr>
        <p:txBody>
          <a:bodyPr wrap="none" lIns="0" tIns="0" rIns="0" bIns="0" rtlCol="0">
            <a:spAutoFit/>
          </a:bodyPr>
          <a:lstStyle/>
          <a:p>
            <a:pPr>
              <a:spcBef>
                <a:spcPts val="1800"/>
              </a:spcBef>
              <a:buClr>
                <a:schemeClr val="bg2"/>
              </a:buClr>
            </a:pPr>
            <a:r>
              <a:rPr lang="en-US" sz="2200" dirty="0" err="1">
                <a:latin typeface="Arial Narrow" pitchFamily="34" charset="0"/>
              </a:rPr>
              <a:t>Creo</a:t>
            </a:r>
            <a:r>
              <a:rPr lang="en-US" sz="2200" dirty="0">
                <a:latin typeface="Arial Narrow" pitchFamily="34" charset="0"/>
              </a:rPr>
              <a:t> comes in different offerings</a:t>
            </a:r>
          </a:p>
          <a:p>
            <a:pPr indent="-457200">
              <a:spcBef>
                <a:spcPts val="1800"/>
              </a:spcBef>
              <a:buClr>
                <a:schemeClr val="bg2"/>
              </a:buClr>
              <a:buFont typeface="+mj-lt"/>
              <a:buAutoNum type="arabicPeriod"/>
            </a:pPr>
            <a:endParaRPr lang="en-US" sz="2200" dirty="0">
              <a:latin typeface="Arial Narrow" pitchFamily="34" charset="0"/>
            </a:endParaRPr>
          </a:p>
          <a:p>
            <a:pPr indent="-457200">
              <a:spcBef>
                <a:spcPts val="1800"/>
              </a:spcBef>
              <a:buClr>
                <a:schemeClr val="bg2"/>
              </a:buClr>
              <a:buFont typeface="+mj-lt"/>
              <a:buAutoNum type="arabicPeriod"/>
            </a:pPr>
            <a:endParaRPr lang="en-US" sz="2200" dirty="0" smtClean="0">
              <a:latin typeface="Arial Narrow" pitchFamily="34" charset="0"/>
            </a:endParaRPr>
          </a:p>
          <a:p>
            <a:pPr indent="-457200">
              <a:spcBef>
                <a:spcPts val="1800"/>
              </a:spcBef>
              <a:buClr>
                <a:schemeClr val="bg2"/>
              </a:buClr>
              <a:buFont typeface="+mj-lt"/>
              <a:buAutoNum type="arabicPeriod"/>
            </a:pPr>
            <a:endParaRPr lang="en-US" sz="2200" dirty="0">
              <a:latin typeface="Arial Narrow" pitchFamily="34" charset="0"/>
            </a:endParaRPr>
          </a:p>
          <a:p>
            <a:pPr>
              <a:spcBef>
                <a:spcPts val="1800"/>
              </a:spcBef>
              <a:buClr>
                <a:schemeClr val="bg2"/>
              </a:buClr>
            </a:pPr>
            <a:endParaRPr lang="en-US" sz="2200" dirty="0">
              <a:latin typeface="Arial Narrow" pitchFamily="34" charset="0"/>
            </a:endParaRPr>
          </a:p>
          <a:p>
            <a:pPr>
              <a:spcBef>
                <a:spcPts val="1800"/>
              </a:spcBef>
              <a:buClr>
                <a:schemeClr val="bg2"/>
              </a:buClr>
            </a:pPr>
            <a:r>
              <a:rPr lang="en-US" sz="2200" dirty="0">
                <a:latin typeface="Arial Narrow" pitchFamily="34" charset="0"/>
              </a:rPr>
              <a:t>   	         </a:t>
            </a:r>
            <a:r>
              <a:rPr lang="en-US" sz="2200" dirty="0" smtClean="0">
                <a:latin typeface="Arial Narrow" pitchFamily="34" charset="0"/>
              </a:rPr>
              <a:t>  $$</a:t>
            </a:r>
            <a:r>
              <a:rPr lang="en-US" sz="2200" dirty="0">
                <a:latin typeface="Arial Narrow" pitchFamily="34" charset="0"/>
              </a:rPr>
              <a:t>				       </a:t>
            </a:r>
            <a:r>
              <a:rPr lang="en-US" sz="2200" dirty="0" smtClean="0">
                <a:latin typeface="Arial Narrow" pitchFamily="34" charset="0"/>
              </a:rPr>
              <a:t>$$$$</a:t>
            </a:r>
            <a:endParaRPr lang="en-US" sz="2200" dirty="0">
              <a:latin typeface="Arial Narrow" pitchFamily="34" charset="0"/>
            </a:endParaRPr>
          </a:p>
          <a:p>
            <a:endParaRPr lang="en-US" sz="1400" dirty="0" smtClean="0"/>
          </a:p>
        </p:txBody>
      </p:sp>
    </p:spTree>
    <p:extLst>
      <p:ext uri="{BB962C8B-B14F-4D97-AF65-F5344CB8AC3E}">
        <p14:creationId xmlns:p14="http://schemas.microsoft.com/office/powerpoint/2010/main" val="34913535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Types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696" y="1375502"/>
            <a:ext cx="2466975" cy="23241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0646" y="822671"/>
            <a:ext cx="4207882" cy="2804742"/>
          </a:xfrm>
          <a:prstGeom prst="rect">
            <a:avLst/>
          </a:prstGeom>
        </p:spPr>
      </p:pic>
      <p:sp>
        <p:nvSpPr>
          <p:cNvPr id="7" name="TextBox 6"/>
          <p:cNvSpPr txBox="1"/>
          <p:nvPr/>
        </p:nvSpPr>
        <p:spPr>
          <a:xfrm>
            <a:off x="314989" y="941932"/>
            <a:ext cx="6501780" cy="3754874"/>
          </a:xfrm>
          <a:prstGeom prst="rect">
            <a:avLst/>
          </a:prstGeom>
          <a:noFill/>
        </p:spPr>
        <p:txBody>
          <a:bodyPr wrap="none" lIns="0" tIns="0" rIns="0" bIns="0" rtlCol="0">
            <a:spAutoFit/>
          </a:bodyPr>
          <a:lstStyle/>
          <a:p>
            <a:pPr>
              <a:spcBef>
                <a:spcPts val="1800"/>
              </a:spcBef>
              <a:buClr>
                <a:schemeClr val="bg2"/>
              </a:buClr>
            </a:pPr>
            <a:r>
              <a:rPr lang="en-US" sz="2200" dirty="0" err="1">
                <a:latin typeface="Arial Narrow" pitchFamily="34" charset="0"/>
              </a:rPr>
              <a:t>Creo</a:t>
            </a:r>
            <a:r>
              <a:rPr lang="en-US" sz="2200" dirty="0">
                <a:latin typeface="Arial Narrow" pitchFamily="34" charset="0"/>
              </a:rPr>
              <a:t> comes in different offerings</a:t>
            </a:r>
          </a:p>
          <a:p>
            <a:pPr indent="-457200">
              <a:spcBef>
                <a:spcPts val="1800"/>
              </a:spcBef>
              <a:buClr>
                <a:schemeClr val="bg2"/>
              </a:buClr>
              <a:buFont typeface="+mj-lt"/>
              <a:buAutoNum type="arabicPeriod"/>
            </a:pPr>
            <a:endParaRPr lang="en-US" sz="2200" dirty="0">
              <a:latin typeface="Arial Narrow" pitchFamily="34" charset="0"/>
            </a:endParaRPr>
          </a:p>
          <a:p>
            <a:pPr indent="-457200">
              <a:spcBef>
                <a:spcPts val="1800"/>
              </a:spcBef>
              <a:buClr>
                <a:schemeClr val="bg2"/>
              </a:buClr>
              <a:buFont typeface="+mj-lt"/>
              <a:buAutoNum type="arabicPeriod"/>
            </a:pPr>
            <a:endParaRPr lang="en-US" sz="2200" dirty="0" smtClean="0">
              <a:latin typeface="Arial Narrow" pitchFamily="34" charset="0"/>
            </a:endParaRPr>
          </a:p>
          <a:p>
            <a:pPr indent="-457200">
              <a:spcBef>
                <a:spcPts val="1800"/>
              </a:spcBef>
              <a:buClr>
                <a:schemeClr val="bg2"/>
              </a:buClr>
              <a:buFont typeface="+mj-lt"/>
              <a:buAutoNum type="arabicPeriod"/>
            </a:pPr>
            <a:endParaRPr lang="en-US" sz="2200" dirty="0">
              <a:latin typeface="Arial Narrow" pitchFamily="34" charset="0"/>
            </a:endParaRPr>
          </a:p>
          <a:p>
            <a:pPr>
              <a:spcBef>
                <a:spcPts val="1800"/>
              </a:spcBef>
              <a:buClr>
                <a:schemeClr val="bg2"/>
              </a:buClr>
            </a:pPr>
            <a:endParaRPr lang="en-US" sz="2200" dirty="0">
              <a:latin typeface="Arial Narrow" pitchFamily="34" charset="0"/>
            </a:endParaRPr>
          </a:p>
          <a:p>
            <a:pPr>
              <a:spcBef>
                <a:spcPts val="1800"/>
              </a:spcBef>
              <a:buClr>
                <a:schemeClr val="bg2"/>
              </a:buClr>
            </a:pPr>
            <a:r>
              <a:rPr lang="en-US" sz="2200" dirty="0">
                <a:latin typeface="Arial Narrow" pitchFamily="34" charset="0"/>
              </a:rPr>
              <a:t>   	         </a:t>
            </a:r>
            <a:r>
              <a:rPr lang="en-US" sz="2200" dirty="0" smtClean="0">
                <a:latin typeface="Arial Narrow" pitchFamily="34" charset="0"/>
              </a:rPr>
              <a:t>  $$</a:t>
            </a:r>
            <a:r>
              <a:rPr lang="en-US" sz="2200" dirty="0">
                <a:latin typeface="Arial Narrow" pitchFamily="34" charset="0"/>
              </a:rPr>
              <a:t>				       </a:t>
            </a:r>
            <a:r>
              <a:rPr lang="en-US" sz="2200" dirty="0" smtClean="0">
                <a:latin typeface="Arial Narrow" pitchFamily="34" charset="0"/>
              </a:rPr>
              <a:t>$$$$</a:t>
            </a:r>
            <a:endParaRPr lang="en-US" sz="2200" dirty="0">
              <a:latin typeface="Arial Narrow" pitchFamily="34" charset="0"/>
            </a:endParaRPr>
          </a:p>
          <a:p>
            <a:pPr>
              <a:spcBef>
                <a:spcPts val="1800"/>
              </a:spcBef>
              <a:buClr>
                <a:schemeClr val="bg2"/>
              </a:buClr>
            </a:pPr>
            <a:r>
              <a:rPr lang="en-US" sz="2200" dirty="0">
                <a:latin typeface="Arial Narrow" pitchFamily="34" charset="0"/>
              </a:rPr>
              <a:t>Optional Components </a:t>
            </a:r>
          </a:p>
        </p:txBody>
      </p:sp>
    </p:spTree>
    <p:extLst>
      <p:ext uri="{BB962C8B-B14F-4D97-AF65-F5344CB8AC3E}">
        <p14:creationId xmlns:p14="http://schemas.microsoft.com/office/powerpoint/2010/main" val="39785302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Types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696" y="1375502"/>
            <a:ext cx="2466975" cy="23241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0646" y="822671"/>
            <a:ext cx="4207882" cy="2804742"/>
          </a:xfrm>
          <a:prstGeom prst="rect">
            <a:avLst/>
          </a:prstGeom>
        </p:spPr>
      </p:pic>
      <p:sp>
        <p:nvSpPr>
          <p:cNvPr id="7" name="TextBox 6"/>
          <p:cNvSpPr txBox="1"/>
          <p:nvPr/>
        </p:nvSpPr>
        <p:spPr>
          <a:xfrm>
            <a:off x="314989" y="941932"/>
            <a:ext cx="6668492" cy="5109091"/>
          </a:xfrm>
          <a:prstGeom prst="rect">
            <a:avLst/>
          </a:prstGeom>
          <a:noFill/>
        </p:spPr>
        <p:txBody>
          <a:bodyPr wrap="none" lIns="0" tIns="0" rIns="0" bIns="0" rtlCol="0">
            <a:spAutoFit/>
          </a:bodyPr>
          <a:lstStyle/>
          <a:p>
            <a:pPr>
              <a:spcBef>
                <a:spcPts val="1800"/>
              </a:spcBef>
              <a:buClr>
                <a:schemeClr val="bg2"/>
              </a:buClr>
            </a:pPr>
            <a:r>
              <a:rPr lang="en-US" sz="2200" dirty="0" err="1">
                <a:latin typeface="Arial Narrow" pitchFamily="34" charset="0"/>
              </a:rPr>
              <a:t>Creo</a:t>
            </a:r>
            <a:r>
              <a:rPr lang="en-US" sz="2200" dirty="0">
                <a:latin typeface="Arial Narrow" pitchFamily="34" charset="0"/>
              </a:rPr>
              <a:t> comes in different offerings</a:t>
            </a:r>
          </a:p>
          <a:p>
            <a:pPr indent="-457200">
              <a:spcBef>
                <a:spcPts val="1800"/>
              </a:spcBef>
              <a:buClr>
                <a:schemeClr val="bg2"/>
              </a:buClr>
              <a:buFont typeface="+mj-lt"/>
              <a:buAutoNum type="arabicPeriod"/>
            </a:pPr>
            <a:endParaRPr lang="en-US" sz="2200" dirty="0">
              <a:latin typeface="Arial Narrow" pitchFamily="34" charset="0"/>
            </a:endParaRPr>
          </a:p>
          <a:p>
            <a:pPr indent="-457200">
              <a:spcBef>
                <a:spcPts val="1800"/>
              </a:spcBef>
              <a:buClr>
                <a:schemeClr val="bg2"/>
              </a:buClr>
              <a:buFont typeface="+mj-lt"/>
              <a:buAutoNum type="arabicPeriod"/>
            </a:pPr>
            <a:endParaRPr lang="en-US" sz="2200" dirty="0" smtClean="0">
              <a:latin typeface="Arial Narrow" pitchFamily="34" charset="0"/>
            </a:endParaRPr>
          </a:p>
          <a:p>
            <a:pPr indent="-457200">
              <a:spcBef>
                <a:spcPts val="1800"/>
              </a:spcBef>
              <a:buClr>
                <a:schemeClr val="bg2"/>
              </a:buClr>
              <a:buFont typeface="+mj-lt"/>
              <a:buAutoNum type="arabicPeriod"/>
            </a:pPr>
            <a:endParaRPr lang="en-US" sz="2200" dirty="0">
              <a:latin typeface="Arial Narrow" pitchFamily="34" charset="0"/>
            </a:endParaRPr>
          </a:p>
          <a:p>
            <a:pPr>
              <a:spcBef>
                <a:spcPts val="1800"/>
              </a:spcBef>
              <a:buClr>
                <a:schemeClr val="bg2"/>
              </a:buClr>
            </a:pPr>
            <a:endParaRPr lang="en-US" sz="2200" dirty="0">
              <a:latin typeface="Arial Narrow" pitchFamily="34" charset="0"/>
            </a:endParaRPr>
          </a:p>
          <a:p>
            <a:pPr>
              <a:spcBef>
                <a:spcPts val="1800"/>
              </a:spcBef>
              <a:buClr>
                <a:schemeClr val="bg2"/>
              </a:buClr>
            </a:pPr>
            <a:r>
              <a:rPr lang="en-US" sz="2200" dirty="0">
                <a:latin typeface="Arial Narrow" pitchFamily="34" charset="0"/>
              </a:rPr>
              <a:t>   	         </a:t>
            </a:r>
            <a:r>
              <a:rPr lang="en-US" sz="2200" dirty="0" smtClean="0">
                <a:latin typeface="Arial Narrow" pitchFamily="34" charset="0"/>
              </a:rPr>
              <a:t>  $$</a:t>
            </a:r>
            <a:r>
              <a:rPr lang="en-US" sz="2200" dirty="0">
                <a:latin typeface="Arial Narrow" pitchFamily="34" charset="0"/>
              </a:rPr>
              <a:t>				       </a:t>
            </a:r>
            <a:r>
              <a:rPr lang="en-US" sz="2200" dirty="0" smtClean="0">
                <a:latin typeface="Arial Narrow" pitchFamily="34" charset="0"/>
              </a:rPr>
              <a:t>$$$$</a:t>
            </a:r>
            <a:endParaRPr lang="en-US" sz="2200" dirty="0">
              <a:latin typeface="Arial Narrow" pitchFamily="34" charset="0"/>
            </a:endParaRPr>
          </a:p>
          <a:p>
            <a:pPr>
              <a:spcBef>
                <a:spcPts val="1800"/>
              </a:spcBef>
              <a:buClr>
                <a:schemeClr val="bg2"/>
              </a:buClr>
            </a:pPr>
            <a:r>
              <a:rPr lang="en-US" sz="2200" dirty="0">
                <a:latin typeface="Arial Narrow" pitchFamily="34" charset="0"/>
              </a:rPr>
              <a:t>Optional Components </a:t>
            </a:r>
          </a:p>
          <a:p>
            <a:pPr indent="-342900">
              <a:spcBef>
                <a:spcPts val="1800"/>
              </a:spcBef>
              <a:buClr>
                <a:schemeClr val="bg2"/>
              </a:buClr>
              <a:buFont typeface="Arial" panose="020B0604020202020204" pitchFamily="34" charset="0"/>
              <a:buChar char="•"/>
            </a:pPr>
            <a:r>
              <a:rPr lang="en-US" sz="2200" dirty="0">
                <a:latin typeface="Arial Narrow" pitchFamily="34" charset="0"/>
              </a:rPr>
              <a:t>Floating Options	</a:t>
            </a:r>
            <a:endParaRPr lang="en-US" sz="2200" dirty="0" smtClean="0">
              <a:latin typeface="Arial Narrow" pitchFamily="34" charset="0"/>
            </a:endParaRPr>
          </a:p>
          <a:p>
            <a:pPr indent="-342900">
              <a:spcBef>
                <a:spcPts val="1800"/>
              </a:spcBef>
              <a:buClr>
                <a:schemeClr val="bg2"/>
              </a:buClr>
              <a:buFont typeface="Arial" panose="020B0604020202020204" pitchFamily="34" charset="0"/>
              <a:buChar char="•"/>
            </a:pPr>
            <a:r>
              <a:rPr lang="en-US" sz="2200" dirty="0" smtClean="0">
                <a:latin typeface="Arial Narrow" pitchFamily="34" charset="0"/>
              </a:rPr>
              <a:t>Startup Extensions	</a:t>
            </a:r>
          </a:p>
          <a:p>
            <a:endParaRPr lang="en-US" sz="1400" dirty="0" smtClean="0"/>
          </a:p>
        </p:txBody>
      </p:sp>
    </p:spTree>
    <p:extLst>
      <p:ext uri="{BB962C8B-B14F-4D97-AF65-F5344CB8AC3E}">
        <p14:creationId xmlns:p14="http://schemas.microsoft.com/office/powerpoint/2010/main" val="10283578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Types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696" y="1375502"/>
            <a:ext cx="2466975" cy="23241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0646" y="822671"/>
            <a:ext cx="4207882" cy="2804742"/>
          </a:xfrm>
          <a:prstGeom prst="rect">
            <a:avLst/>
          </a:prstGeom>
        </p:spPr>
      </p:pic>
      <p:sp>
        <p:nvSpPr>
          <p:cNvPr id="7" name="TextBox 6"/>
          <p:cNvSpPr txBox="1"/>
          <p:nvPr/>
        </p:nvSpPr>
        <p:spPr>
          <a:xfrm>
            <a:off x="314989" y="941932"/>
            <a:ext cx="6501780" cy="5109091"/>
          </a:xfrm>
          <a:prstGeom prst="rect">
            <a:avLst/>
          </a:prstGeom>
          <a:noFill/>
        </p:spPr>
        <p:txBody>
          <a:bodyPr wrap="none" lIns="0" tIns="0" rIns="0" bIns="0" rtlCol="0">
            <a:spAutoFit/>
          </a:bodyPr>
          <a:lstStyle/>
          <a:p>
            <a:pPr>
              <a:spcBef>
                <a:spcPts val="1800"/>
              </a:spcBef>
              <a:buClr>
                <a:schemeClr val="bg2"/>
              </a:buClr>
            </a:pPr>
            <a:r>
              <a:rPr lang="en-US" sz="2200" dirty="0" err="1">
                <a:latin typeface="Arial Narrow" pitchFamily="34" charset="0"/>
              </a:rPr>
              <a:t>Creo</a:t>
            </a:r>
            <a:r>
              <a:rPr lang="en-US" sz="2200" dirty="0">
                <a:latin typeface="Arial Narrow" pitchFamily="34" charset="0"/>
              </a:rPr>
              <a:t> comes in different offerings</a:t>
            </a:r>
          </a:p>
          <a:p>
            <a:pPr indent="-457200">
              <a:spcBef>
                <a:spcPts val="1800"/>
              </a:spcBef>
              <a:buClr>
                <a:schemeClr val="bg2"/>
              </a:buClr>
              <a:buFont typeface="+mj-lt"/>
              <a:buAutoNum type="arabicPeriod"/>
            </a:pPr>
            <a:endParaRPr lang="en-US" sz="2200" dirty="0">
              <a:latin typeface="Arial Narrow" pitchFamily="34" charset="0"/>
            </a:endParaRPr>
          </a:p>
          <a:p>
            <a:pPr indent="-457200">
              <a:spcBef>
                <a:spcPts val="1800"/>
              </a:spcBef>
              <a:buClr>
                <a:schemeClr val="bg2"/>
              </a:buClr>
              <a:buFont typeface="+mj-lt"/>
              <a:buAutoNum type="arabicPeriod"/>
            </a:pPr>
            <a:endParaRPr lang="en-US" sz="2200" dirty="0" smtClean="0">
              <a:latin typeface="Arial Narrow" pitchFamily="34" charset="0"/>
            </a:endParaRPr>
          </a:p>
          <a:p>
            <a:pPr indent="-457200">
              <a:spcBef>
                <a:spcPts val="1800"/>
              </a:spcBef>
              <a:buClr>
                <a:schemeClr val="bg2"/>
              </a:buClr>
              <a:buFont typeface="+mj-lt"/>
              <a:buAutoNum type="arabicPeriod"/>
            </a:pPr>
            <a:endParaRPr lang="en-US" sz="2200" dirty="0">
              <a:latin typeface="Arial Narrow" pitchFamily="34" charset="0"/>
            </a:endParaRPr>
          </a:p>
          <a:p>
            <a:pPr>
              <a:spcBef>
                <a:spcPts val="1800"/>
              </a:spcBef>
              <a:buClr>
                <a:schemeClr val="bg2"/>
              </a:buClr>
            </a:pPr>
            <a:endParaRPr lang="en-US" sz="2200" dirty="0">
              <a:latin typeface="Arial Narrow" pitchFamily="34" charset="0"/>
            </a:endParaRPr>
          </a:p>
          <a:p>
            <a:pPr>
              <a:spcBef>
                <a:spcPts val="1800"/>
              </a:spcBef>
              <a:buClr>
                <a:schemeClr val="bg2"/>
              </a:buClr>
            </a:pPr>
            <a:r>
              <a:rPr lang="en-US" sz="2200" dirty="0">
                <a:latin typeface="Arial Narrow" pitchFamily="34" charset="0"/>
              </a:rPr>
              <a:t>   	         </a:t>
            </a:r>
            <a:r>
              <a:rPr lang="en-US" sz="2200" dirty="0" smtClean="0">
                <a:latin typeface="Arial Narrow" pitchFamily="34" charset="0"/>
              </a:rPr>
              <a:t>  $$</a:t>
            </a:r>
            <a:r>
              <a:rPr lang="en-US" sz="2200" dirty="0">
                <a:latin typeface="Arial Narrow" pitchFamily="34" charset="0"/>
              </a:rPr>
              <a:t>				       </a:t>
            </a:r>
            <a:r>
              <a:rPr lang="en-US" sz="2200" dirty="0" smtClean="0">
                <a:latin typeface="Arial Narrow" pitchFamily="34" charset="0"/>
              </a:rPr>
              <a:t>$$$$</a:t>
            </a:r>
            <a:endParaRPr lang="en-US" sz="2200" dirty="0">
              <a:latin typeface="Arial Narrow" pitchFamily="34" charset="0"/>
            </a:endParaRPr>
          </a:p>
          <a:p>
            <a:pPr>
              <a:spcBef>
                <a:spcPts val="1800"/>
              </a:spcBef>
              <a:buClr>
                <a:schemeClr val="bg2"/>
              </a:buClr>
            </a:pPr>
            <a:r>
              <a:rPr lang="en-US" sz="2200" dirty="0">
                <a:latin typeface="Arial Narrow" pitchFamily="34" charset="0"/>
              </a:rPr>
              <a:t>Optional Components </a:t>
            </a:r>
          </a:p>
          <a:p>
            <a:pPr indent="-342900">
              <a:spcBef>
                <a:spcPts val="1800"/>
              </a:spcBef>
              <a:buClr>
                <a:schemeClr val="bg2"/>
              </a:buClr>
              <a:buFont typeface="Arial" panose="020B0604020202020204" pitchFamily="34" charset="0"/>
              <a:buChar char="•"/>
            </a:pPr>
            <a:r>
              <a:rPr lang="en-US" sz="2200" dirty="0">
                <a:latin typeface="Arial Narrow" pitchFamily="34" charset="0"/>
              </a:rPr>
              <a:t>Floating Options	- Used when you access it</a:t>
            </a:r>
          </a:p>
          <a:p>
            <a:pPr indent="-342900">
              <a:spcBef>
                <a:spcPts val="1800"/>
              </a:spcBef>
              <a:buClr>
                <a:schemeClr val="bg2"/>
              </a:buClr>
              <a:buFont typeface="Arial" panose="020B0604020202020204" pitchFamily="34" charset="0"/>
              <a:buChar char="•"/>
            </a:pPr>
            <a:r>
              <a:rPr lang="en-US" sz="2200" dirty="0">
                <a:latin typeface="Arial Narrow" pitchFamily="34" charset="0"/>
              </a:rPr>
              <a:t>Startup Extensions	</a:t>
            </a:r>
          </a:p>
          <a:p>
            <a:endParaRPr lang="en-US" sz="1400" dirty="0" smtClean="0"/>
          </a:p>
        </p:txBody>
      </p:sp>
    </p:spTree>
    <p:extLst>
      <p:ext uri="{BB962C8B-B14F-4D97-AF65-F5344CB8AC3E}">
        <p14:creationId xmlns:p14="http://schemas.microsoft.com/office/powerpoint/2010/main" val="10796420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Types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696" y="1375502"/>
            <a:ext cx="2466975" cy="23241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0646" y="822671"/>
            <a:ext cx="4207882" cy="2804742"/>
          </a:xfrm>
          <a:prstGeom prst="rect">
            <a:avLst/>
          </a:prstGeom>
        </p:spPr>
      </p:pic>
      <p:sp>
        <p:nvSpPr>
          <p:cNvPr id="7" name="TextBox 6"/>
          <p:cNvSpPr txBox="1"/>
          <p:nvPr/>
        </p:nvSpPr>
        <p:spPr>
          <a:xfrm>
            <a:off x="314989" y="941932"/>
            <a:ext cx="6668492" cy="5109091"/>
          </a:xfrm>
          <a:prstGeom prst="rect">
            <a:avLst/>
          </a:prstGeom>
          <a:noFill/>
        </p:spPr>
        <p:txBody>
          <a:bodyPr wrap="none" lIns="0" tIns="0" rIns="0" bIns="0" rtlCol="0">
            <a:spAutoFit/>
          </a:bodyPr>
          <a:lstStyle/>
          <a:p>
            <a:pPr>
              <a:spcBef>
                <a:spcPts val="1800"/>
              </a:spcBef>
              <a:buClr>
                <a:schemeClr val="bg2"/>
              </a:buClr>
            </a:pPr>
            <a:r>
              <a:rPr lang="en-US" sz="2200" dirty="0" err="1">
                <a:latin typeface="Arial Narrow" pitchFamily="34" charset="0"/>
              </a:rPr>
              <a:t>Creo</a:t>
            </a:r>
            <a:r>
              <a:rPr lang="en-US" sz="2200" dirty="0">
                <a:latin typeface="Arial Narrow" pitchFamily="34" charset="0"/>
              </a:rPr>
              <a:t> comes in different offerings</a:t>
            </a:r>
          </a:p>
          <a:p>
            <a:pPr indent="-457200">
              <a:spcBef>
                <a:spcPts val="1800"/>
              </a:spcBef>
              <a:buClr>
                <a:schemeClr val="bg2"/>
              </a:buClr>
              <a:buFont typeface="+mj-lt"/>
              <a:buAutoNum type="arabicPeriod"/>
            </a:pPr>
            <a:endParaRPr lang="en-US" sz="2200" dirty="0">
              <a:latin typeface="Arial Narrow" pitchFamily="34" charset="0"/>
            </a:endParaRPr>
          </a:p>
          <a:p>
            <a:pPr indent="-457200">
              <a:spcBef>
                <a:spcPts val="1800"/>
              </a:spcBef>
              <a:buClr>
                <a:schemeClr val="bg2"/>
              </a:buClr>
              <a:buFont typeface="+mj-lt"/>
              <a:buAutoNum type="arabicPeriod"/>
            </a:pPr>
            <a:endParaRPr lang="en-US" sz="2200" dirty="0" smtClean="0">
              <a:latin typeface="Arial Narrow" pitchFamily="34" charset="0"/>
            </a:endParaRPr>
          </a:p>
          <a:p>
            <a:pPr indent="-457200">
              <a:spcBef>
                <a:spcPts val="1800"/>
              </a:spcBef>
              <a:buClr>
                <a:schemeClr val="bg2"/>
              </a:buClr>
              <a:buFont typeface="+mj-lt"/>
              <a:buAutoNum type="arabicPeriod"/>
            </a:pPr>
            <a:endParaRPr lang="en-US" sz="2200" dirty="0">
              <a:latin typeface="Arial Narrow" pitchFamily="34" charset="0"/>
            </a:endParaRPr>
          </a:p>
          <a:p>
            <a:pPr>
              <a:spcBef>
                <a:spcPts val="1800"/>
              </a:spcBef>
              <a:buClr>
                <a:schemeClr val="bg2"/>
              </a:buClr>
            </a:pPr>
            <a:endParaRPr lang="en-US" sz="2200" dirty="0">
              <a:latin typeface="Arial Narrow" pitchFamily="34" charset="0"/>
            </a:endParaRPr>
          </a:p>
          <a:p>
            <a:pPr>
              <a:spcBef>
                <a:spcPts val="1800"/>
              </a:spcBef>
              <a:buClr>
                <a:schemeClr val="bg2"/>
              </a:buClr>
            </a:pPr>
            <a:r>
              <a:rPr lang="en-US" sz="2200" dirty="0">
                <a:latin typeface="Arial Narrow" pitchFamily="34" charset="0"/>
              </a:rPr>
              <a:t>   	         </a:t>
            </a:r>
            <a:r>
              <a:rPr lang="en-US" sz="2200" dirty="0" smtClean="0">
                <a:latin typeface="Arial Narrow" pitchFamily="34" charset="0"/>
              </a:rPr>
              <a:t>  $$</a:t>
            </a:r>
            <a:r>
              <a:rPr lang="en-US" sz="2200" dirty="0">
                <a:latin typeface="Arial Narrow" pitchFamily="34" charset="0"/>
              </a:rPr>
              <a:t>				       </a:t>
            </a:r>
            <a:r>
              <a:rPr lang="en-US" sz="2200" dirty="0" smtClean="0">
                <a:latin typeface="Arial Narrow" pitchFamily="34" charset="0"/>
              </a:rPr>
              <a:t>$$$$</a:t>
            </a:r>
            <a:endParaRPr lang="en-US" sz="2200" dirty="0">
              <a:latin typeface="Arial Narrow" pitchFamily="34" charset="0"/>
            </a:endParaRPr>
          </a:p>
          <a:p>
            <a:pPr>
              <a:spcBef>
                <a:spcPts val="1800"/>
              </a:spcBef>
              <a:buClr>
                <a:schemeClr val="bg2"/>
              </a:buClr>
            </a:pPr>
            <a:r>
              <a:rPr lang="en-US" sz="2200" dirty="0">
                <a:latin typeface="Arial Narrow" pitchFamily="34" charset="0"/>
              </a:rPr>
              <a:t>Optional Components </a:t>
            </a:r>
          </a:p>
          <a:p>
            <a:pPr indent="-342900">
              <a:spcBef>
                <a:spcPts val="1800"/>
              </a:spcBef>
              <a:buClr>
                <a:schemeClr val="bg2"/>
              </a:buClr>
              <a:buFont typeface="Arial" panose="020B0604020202020204" pitchFamily="34" charset="0"/>
              <a:buChar char="•"/>
            </a:pPr>
            <a:r>
              <a:rPr lang="en-US" sz="2200" dirty="0">
                <a:latin typeface="Arial Narrow" pitchFamily="34" charset="0"/>
              </a:rPr>
              <a:t>Floating Options	- Used when you access it</a:t>
            </a:r>
          </a:p>
          <a:p>
            <a:pPr indent="-342900">
              <a:spcBef>
                <a:spcPts val="1800"/>
              </a:spcBef>
              <a:buClr>
                <a:schemeClr val="bg2"/>
              </a:buClr>
              <a:buFont typeface="Arial" panose="020B0604020202020204" pitchFamily="34" charset="0"/>
              <a:buChar char="•"/>
            </a:pPr>
            <a:r>
              <a:rPr lang="en-US" sz="2200" dirty="0">
                <a:latin typeface="Arial Narrow" pitchFamily="34" charset="0"/>
              </a:rPr>
              <a:t>Startup Extensions	- Used when you start </a:t>
            </a:r>
            <a:r>
              <a:rPr lang="en-US" sz="2200" dirty="0" err="1">
                <a:latin typeface="Arial Narrow" pitchFamily="34" charset="0"/>
              </a:rPr>
              <a:t>Creo</a:t>
            </a:r>
            <a:r>
              <a:rPr lang="en-US" sz="2200" dirty="0">
                <a:latin typeface="Arial Narrow" pitchFamily="34" charset="0"/>
              </a:rPr>
              <a:t>	</a:t>
            </a:r>
          </a:p>
          <a:p>
            <a:endParaRPr lang="en-US" sz="1400" dirty="0" smtClean="0"/>
          </a:p>
        </p:txBody>
      </p:sp>
    </p:spTree>
    <p:extLst>
      <p:ext uri="{BB962C8B-B14F-4D97-AF65-F5344CB8AC3E}">
        <p14:creationId xmlns:p14="http://schemas.microsoft.com/office/powerpoint/2010/main" val="37550024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Types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696" y="1375502"/>
            <a:ext cx="2466975" cy="23241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0646" y="822671"/>
            <a:ext cx="4207882" cy="2804742"/>
          </a:xfrm>
          <a:prstGeom prst="rect">
            <a:avLst/>
          </a:prstGeom>
        </p:spPr>
      </p:pic>
      <p:sp>
        <p:nvSpPr>
          <p:cNvPr id="7" name="TextBox 6"/>
          <p:cNvSpPr txBox="1"/>
          <p:nvPr/>
        </p:nvSpPr>
        <p:spPr>
          <a:xfrm>
            <a:off x="314989" y="941932"/>
            <a:ext cx="8156079" cy="5109091"/>
          </a:xfrm>
          <a:prstGeom prst="rect">
            <a:avLst/>
          </a:prstGeom>
          <a:noFill/>
        </p:spPr>
        <p:txBody>
          <a:bodyPr wrap="none" lIns="0" tIns="0" rIns="0" bIns="0" rtlCol="0">
            <a:spAutoFit/>
          </a:bodyPr>
          <a:lstStyle/>
          <a:p>
            <a:pPr>
              <a:spcBef>
                <a:spcPts val="1800"/>
              </a:spcBef>
              <a:buClr>
                <a:schemeClr val="bg2"/>
              </a:buClr>
            </a:pPr>
            <a:r>
              <a:rPr lang="en-US" sz="2200" dirty="0" err="1">
                <a:latin typeface="Arial Narrow" pitchFamily="34" charset="0"/>
              </a:rPr>
              <a:t>Creo</a:t>
            </a:r>
            <a:r>
              <a:rPr lang="en-US" sz="2200" dirty="0">
                <a:latin typeface="Arial Narrow" pitchFamily="34" charset="0"/>
              </a:rPr>
              <a:t> comes in different offerings</a:t>
            </a:r>
          </a:p>
          <a:p>
            <a:pPr indent="-457200">
              <a:spcBef>
                <a:spcPts val="1800"/>
              </a:spcBef>
              <a:buClr>
                <a:schemeClr val="bg2"/>
              </a:buClr>
              <a:buFont typeface="+mj-lt"/>
              <a:buAutoNum type="arabicPeriod"/>
            </a:pPr>
            <a:endParaRPr lang="en-US" sz="2200" dirty="0">
              <a:latin typeface="Arial Narrow" pitchFamily="34" charset="0"/>
            </a:endParaRPr>
          </a:p>
          <a:p>
            <a:pPr indent="-457200">
              <a:spcBef>
                <a:spcPts val="1800"/>
              </a:spcBef>
              <a:buClr>
                <a:schemeClr val="bg2"/>
              </a:buClr>
              <a:buFont typeface="+mj-lt"/>
              <a:buAutoNum type="arabicPeriod"/>
            </a:pPr>
            <a:endParaRPr lang="en-US" sz="2200" dirty="0" smtClean="0">
              <a:latin typeface="Arial Narrow" pitchFamily="34" charset="0"/>
            </a:endParaRPr>
          </a:p>
          <a:p>
            <a:pPr indent="-457200">
              <a:spcBef>
                <a:spcPts val="1800"/>
              </a:spcBef>
              <a:buClr>
                <a:schemeClr val="bg2"/>
              </a:buClr>
              <a:buFont typeface="+mj-lt"/>
              <a:buAutoNum type="arabicPeriod"/>
            </a:pPr>
            <a:endParaRPr lang="en-US" sz="2200" dirty="0">
              <a:latin typeface="Arial Narrow" pitchFamily="34" charset="0"/>
            </a:endParaRPr>
          </a:p>
          <a:p>
            <a:pPr>
              <a:spcBef>
                <a:spcPts val="1800"/>
              </a:spcBef>
              <a:buClr>
                <a:schemeClr val="bg2"/>
              </a:buClr>
            </a:pPr>
            <a:endParaRPr lang="en-US" sz="2200" dirty="0">
              <a:latin typeface="Arial Narrow" pitchFamily="34" charset="0"/>
            </a:endParaRPr>
          </a:p>
          <a:p>
            <a:pPr>
              <a:spcBef>
                <a:spcPts val="1800"/>
              </a:spcBef>
              <a:buClr>
                <a:schemeClr val="bg2"/>
              </a:buClr>
            </a:pPr>
            <a:r>
              <a:rPr lang="en-US" sz="2200" dirty="0">
                <a:latin typeface="Arial Narrow" pitchFamily="34" charset="0"/>
              </a:rPr>
              <a:t>   	         </a:t>
            </a:r>
            <a:r>
              <a:rPr lang="en-US" sz="2200" dirty="0" smtClean="0">
                <a:latin typeface="Arial Narrow" pitchFamily="34" charset="0"/>
              </a:rPr>
              <a:t>  $$</a:t>
            </a:r>
            <a:r>
              <a:rPr lang="en-US" sz="2200" dirty="0">
                <a:latin typeface="Arial Narrow" pitchFamily="34" charset="0"/>
              </a:rPr>
              <a:t>				       </a:t>
            </a:r>
            <a:r>
              <a:rPr lang="en-US" sz="2200" dirty="0" smtClean="0">
                <a:latin typeface="Arial Narrow" pitchFamily="34" charset="0"/>
              </a:rPr>
              <a:t>$$$$</a:t>
            </a:r>
            <a:endParaRPr lang="en-US" sz="2200" dirty="0">
              <a:latin typeface="Arial Narrow" pitchFamily="34" charset="0"/>
            </a:endParaRPr>
          </a:p>
          <a:p>
            <a:pPr>
              <a:spcBef>
                <a:spcPts val="1800"/>
              </a:spcBef>
              <a:buClr>
                <a:schemeClr val="bg2"/>
              </a:buClr>
            </a:pPr>
            <a:r>
              <a:rPr lang="en-US" sz="2200" dirty="0">
                <a:latin typeface="Arial Narrow" pitchFamily="34" charset="0"/>
              </a:rPr>
              <a:t>Optional Components </a:t>
            </a:r>
          </a:p>
          <a:p>
            <a:pPr indent="-342900">
              <a:spcBef>
                <a:spcPts val="1800"/>
              </a:spcBef>
              <a:buClr>
                <a:schemeClr val="bg2"/>
              </a:buClr>
              <a:buFont typeface="Arial" panose="020B0604020202020204" pitchFamily="34" charset="0"/>
              <a:buChar char="•"/>
            </a:pPr>
            <a:r>
              <a:rPr lang="en-US" sz="2200" dirty="0">
                <a:latin typeface="Arial Narrow" pitchFamily="34" charset="0"/>
              </a:rPr>
              <a:t>Floating Options	- Used when you access it</a:t>
            </a:r>
          </a:p>
          <a:p>
            <a:pPr indent="-342900">
              <a:spcBef>
                <a:spcPts val="1800"/>
              </a:spcBef>
              <a:buClr>
                <a:schemeClr val="bg2"/>
              </a:buClr>
              <a:buFont typeface="Arial" panose="020B0604020202020204" pitchFamily="34" charset="0"/>
              <a:buChar char="•"/>
            </a:pPr>
            <a:r>
              <a:rPr lang="en-US" sz="2200" dirty="0">
                <a:latin typeface="Arial Narrow" pitchFamily="34" charset="0"/>
              </a:rPr>
              <a:t>Startup Extensions	- Used when you start </a:t>
            </a:r>
            <a:r>
              <a:rPr lang="en-US" sz="2200" dirty="0" err="1">
                <a:latin typeface="Arial Narrow" pitchFamily="34" charset="0"/>
              </a:rPr>
              <a:t>Creo</a:t>
            </a:r>
            <a:r>
              <a:rPr lang="en-US" sz="2200" dirty="0">
                <a:latin typeface="Arial Narrow" pitchFamily="34" charset="0"/>
              </a:rPr>
              <a:t>	- these float also</a:t>
            </a:r>
          </a:p>
          <a:p>
            <a:endParaRPr lang="en-US" sz="1400" dirty="0" smtClean="0"/>
          </a:p>
        </p:txBody>
      </p:sp>
    </p:spTree>
    <p:extLst>
      <p:ext uri="{BB962C8B-B14F-4D97-AF65-F5344CB8AC3E}">
        <p14:creationId xmlns:p14="http://schemas.microsoft.com/office/powerpoint/2010/main" val="32426179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Help!... I’m spending too much!</a:t>
            </a:r>
            <a:endParaRPr lang="en-US" dirty="0"/>
          </a:p>
        </p:txBody>
      </p:sp>
      <p:sp>
        <p:nvSpPr>
          <p:cNvPr id="4" name="Footer Placeholder 3"/>
          <p:cNvSpPr>
            <a:spLocks noGrp="1"/>
          </p:cNvSpPr>
          <p:nvPr>
            <p:ph type="ftr" sz="quarter" idx="3"/>
          </p:nvPr>
        </p:nvSpPr>
        <p:spPr/>
        <p:txBody>
          <a:bodyPr/>
          <a:lstStyle/>
          <a:p>
            <a:endParaRPr lang="en-US" dirty="0"/>
          </a:p>
        </p:txBody>
      </p:sp>
      <p:pic>
        <p:nvPicPr>
          <p:cNvPr id="1026" name="Picture 2" descr="C:\Users\haigh1\AppData\Local\Microsoft\Windows\Temporary Internet Files\Content.IE5\WHWQFJU8\MC90044132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9714" y="1730352"/>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5957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grpSp>
        <p:nvGrpSpPr>
          <p:cNvPr id="16" name="Group 15"/>
          <p:cNvGrpSpPr/>
          <p:nvPr/>
        </p:nvGrpSpPr>
        <p:grpSpPr>
          <a:xfrm>
            <a:off x="1694796" y="1287232"/>
            <a:ext cx="6258139" cy="2220089"/>
            <a:chOff x="2630658" y="1266763"/>
            <a:chExt cx="6258139" cy="2220089"/>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0658" y="1266763"/>
              <a:ext cx="6258139" cy="2220089"/>
            </a:xfrm>
            <a:prstGeom prst="rect">
              <a:avLst/>
            </a:prstGeom>
          </p:spPr>
        </p:pic>
        <p:cxnSp>
          <p:nvCxnSpPr>
            <p:cNvPr id="9" name="Straight Arrow Connector 8"/>
            <p:cNvCxnSpPr/>
            <p:nvPr/>
          </p:nvCxnSpPr>
          <p:spPr>
            <a:xfrm>
              <a:off x="7453531" y="2278966"/>
              <a:ext cx="499404" cy="47126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spTree>
    <p:extLst>
      <p:ext uri="{BB962C8B-B14F-4D97-AF65-F5344CB8AC3E}">
        <p14:creationId xmlns:p14="http://schemas.microsoft.com/office/powerpoint/2010/main" val="28999089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4796" y="1287232"/>
            <a:ext cx="6258139" cy="2220089"/>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4796" y="4177687"/>
            <a:ext cx="6258139" cy="1942960"/>
          </a:xfrm>
          <a:prstGeom prst="rect">
            <a:avLst/>
          </a:prstGeom>
        </p:spPr>
      </p:pic>
      <p:cxnSp>
        <p:nvCxnSpPr>
          <p:cNvPr id="13" name="Straight Arrow Connector 12"/>
          <p:cNvCxnSpPr/>
          <p:nvPr/>
        </p:nvCxnSpPr>
        <p:spPr>
          <a:xfrm>
            <a:off x="3855360" y="4041338"/>
            <a:ext cx="499404" cy="47126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592700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4796" y="1287232"/>
            <a:ext cx="6258139" cy="2220089"/>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4796" y="4177687"/>
            <a:ext cx="6258139" cy="1942960"/>
          </a:xfrm>
          <a:prstGeom prst="rect">
            <a:avLst/>
          </a:prstGeom>
        </p:spPr>
      </p:pic>
      <p:cxnSp>
        <p:nvCxnSpPr>
          <p:cNvPr id="15" name="Straight Arrow Connector 14"/>
          <p:cNvCxnSpPr/>
          <p:nvPr/>
        </p:nvCxnSpPr>
        <p:spPr>
          <a:xfrm>
            <a:off x="6640764" y="5029198"/>
            <a:ext cx="499404" cy="47126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974981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968" t="28673" r="12027"/>
          <a:stretch/>
        </p:blipFill>
        <p:spPr>
          <a:xfrm>
            <a:off x="774121" y="1519702"/>
            <a:ext cx="5324225" cy="4793884"/>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cxnSp>
        <p:nvCxnSpPr>
          <p:cNvPr id="30" name="Straight Arrow Connector 29"/>
          <p:cNvCxnSpPr/>
          <p:nvPr/>
        </p:nvCxnSpPr>
        <p:spPr>
          <a:xfrm flipH="1">
            <a:off x="3098381" y="1096823"/>
            <a:ext cx="917945" cy="100232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9" name="Straight Connector 38"/>
          <p:cNvCxnSpPr/>
          <p:nvPr/>
        </p:nvCxnSpPr>
        <p:spPr>
          <a:xfrm flipH="1">
            <a:off x="1153551" y="1062111"/>
            <a:ext cx="253218" cy="0"/>
          </a:xfrm>
          <a:prstGeom prst="line">
            <a:avLst/>
          </a:prstGeom>
        </p:spPr>
        <p:style>
          <a:lnRef idx="3">
            <a:schemeClr val="accent1"/>
          </a:lnRef>
          <a:fillRef idx="0">
            <a:schemeClr val="accent1"/>
          </a:fillRef>
          <a:effectRef idx="2">
            <a:schemeClr val="accent1"/>
          </a:effectRef>
          <a:fontRef idx="minor">
            <a:schemeClr val="tx1"/>
          </a:fontRef>
        </p:style>
      </p:cxnSp>
      <p:sp>
        <p:nvSpPr>
          <p:cNvPr id="32" name="TextBox 31"/>
          <p:cNvSpPr txBox="1"/>
          <p:nvPr/>
        </p:nvSpPr>
        <p:spPr>
          <a:xfrm>
            <a:off x="4093672" y="954389"/>
            <a:ext cx="1570943" cy="215444"/>
          </a:xfrm>
          <a:prstGeom prst="rect">
            <a:avLst/>
          </a:prstGeom>
          <a:noFill/>
        </p:spPr>
        <p:txBody>
          <a:bodyPr wrap="none" lIns="0" tIns="0" rIns="0" bIns="0" rtlCol="0">
            <a:spAutoFit/>
          </a:bodyPr>
          <a:lstStyle/>
          <a:p>
            <a:r>
              <a:rPr lang="en-US" sz="1400" dirty="0" smtClean="0"/>
              <a:t>Startup menu name</a:t>
            </a:r>
          </a:p>
        </p:txBody>
      </p:sp>
      <p:cxnSp>
        <p:nvCxnSpPr>
          <p:cNvPr id="33" name="Straight Arrow Connector 32"/>
          <p:cNvCxnSpPr/>
          <p:nvPr/>
        </p:nvCxnSpPr>
        <p:spPr>
          <a:xfrm>
            <a:off x="1153551" y="1062111"/>
            <a:ext cx="834657" cy="70729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7" name="TextBox 36"/>
          <p:cNvSpPr txBox="1"/>
          <p:nvPr/>
        </p:nvSpPr>
        <p:spPr>
          <a:xfrm>
            <a:off x="1484142" y="954389"/>
            <a:ext cx="1821011" cy="215444"/>
          </a:xfrm>
          <a:prstGeom prst="rect">
            <a:avLst/>
          </a:prstGeom>
          <a:noFill/>
        </p:spPr>
        <p:txBody>
          <a:bodyPr wrap="none" lIns="0" tIns="0" rIns="0" bIns="0" rtlCol="0">
            <a:spAutoFit/>
          </a:bodyPr>
          <a:lstStyle/>
          <a:p>
            <a:r>
              <a:rPr lang="en-US" sz="1400" dirty="0" smtClean="0"/>
              <a:t>Only active on creation</a:t>
            </a:r>
          </a:p>
        </p:txBody>
      </p:sp>
    </p:spTree>
    <p:extLst>
      <p:ext uri="{BB962C8B-B14F-4D97-AF65-F5344CB8AC3E}">
        <p14:creationId xmlns:p14="http://schemas.microsoft.com/office/powerpoint/2010/main" val="8981467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968" t="28673" r="12027"/>
          <a:stretch/>
        </p:blipFill>
        <p:spPr>
          <a:xfrm>
            <a:off x="774121" y="1519702"/>
            <a:ext cx="5324225" cy="4793884"/>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sp>
        <p:nvSpPr>
          <p:cNvPr id="3" name="Rectangle 2"/>
          <p:cNvSpPr/>
          <p:nvPr/>
        </p:nvSpPr>
        <p:spPr>
          <a:xfrm>
            <a:off x="3424658" y="2199190"/>
            <a:ext cx="2559453" cy="3715474"/>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spTree>
    <p:extLst>
      <p:ext uri="{BB962C8B-B14F-4D97-AF65-F5344CB8AC3E}">
        <p14:creationId xmlns:p14="http://schemas.microsoft.com/office/powerpoint/2010/main" val="27209819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968" t="28673" r="12027"/>
          <a:stretch/>
        </p:blipFill>
        <p:spPr>
          <a:xfrm>
            <a:off x="774121" y="1519702"/>
            <a:ext cx="5324225" cy="4793884"/>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sp>
        <p:nvSpPr>
          <p:cNvPr id="3" name="Rectangle 2"/>
          <p:cNvSpPr/>
          <p:nvPr/>
        </p:nvSpPr>
        <p:spPr>
          <a:xfrm>
            <a:off x="3424658" y="2199190"/>
            <a:ext cx="2559453" cy="1857737"/>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cxnSp>
        <p:nvCxnSpPr>
          <p:cNvPr id="7" name="Straight Arrow Connector 6"/>
          <p:cNvCxnSpPr/>
          <p:nvPr/>
        </p:nvCxnSpPr>
        <p:spPr>
          <a:xfrm flipH="1">
            <a:off x="5984111" y="2199190"/>
            <a:ext cx="485335" cy="37982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854627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968" t="28673" r="12027"/>
          <a:stretch/>
        </p:blipFill>
        <p:spPr>
          <a:xfrm>
            <a:off x="774121" y="1519702"/>
            <a:ext cx="5324225" cy="4793884"/>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sp>
        <p:nvSpPr>
          <p:cNvPr id="3" name="Rectangle 2"/>
          <p:cNvSpPr/>
          <p:nvPr/>
        </p:nvSpPr>
        <p:spPr>
          <a:xfrm>
            <a:off x="3424658" y="4056926"/>
            <a:ext cx="2559453" cy="1857737"/>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cxnSp>
        <p:nvCxnSpPr>
          <p:cNvPr id="7" name="Straight Arrow Connector 6"/>
          <p:cNvCxnSpPr/>
          <p:nvPr/>
        </p:nvCxnSpPr>
        <p:spPr>
          <a:xfrm flipH="1">
            <a:off x="5984111" y="4120640"/>
            <a:ext cx="485335" cy="37982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328903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968" t="28673" r="12027"/>
          <a:stretch/>
        </p:blipFill>
        <p:spPr>
          <a:xfrm>
            <a:off x="774121" y="1519702"/>
            <a:ext cx="5324225" cy="4793884"/>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cxnSp>
        <p:nvCxnSpPr>
          <p:cNvPr id="15" name="Straight Arrow Connector 14"/>
          <p:cNvCxnSpPr/>
          <p:nvPr/>
        </p:nvCxnSpPr>
        <p:spPr>
          <a:xfrm flipH="1">
            <a:off x="4185112" y="1319239"/>
            <a:ext cx="2011679" cy="131845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545656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968" t="28673" r="12027"/>
          <a:stretch/>
        </p:blipFill>
        <p:spPr>
          <a:xfrm>
            <a:off x="774121" y="1519702"/>
            <a:ext cx="5324225" cy="4793884"/>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cxnSp>
        <p:nvCxnSpPr>
          <p:cNvPr id="15" name="Straight Arrow Connector 14"/>
          <p:cNvCxnSpPr/>
          <p:nvPr/>
        </p:nvCxnSpPr>
        <p:spPr>
          <a:xfrm flipH="1">
            <a:off x="4185112" y="1319239"/>
            <a:ext cx="2011679" cy="131845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4" name="TextBox 23"/>
          <p:cNvSpPr txBox="1"/>
          <p:nvPr/>
        </p:nvSpPr>
        <p:spPr>
          <a:xfrm>
            <a:off x="6302299" y="1211517"/>
            <a:ext cx="1391407" cy="215444"/>
          </a:xfrm>
          <a:prstGeom prst="rect">
            <a:avLst/>
          </a:prstGeom>
          <a:noFill/>
        </p:spPr>
        <p:txBody>
          <a:bodyPr wrap="none" lIns="0" tIns="0" rIns="0" bIns="0" rtlCol="0">
            <a:spAutoFit/>
          </a:bodyPr>
          <a:lstStyle/>
          <a:p>
            <a:r>
              <a:rPr lang="en-US" sz="1400" dirty="0" smtClean="0"/>
              <a:t>License run order</a:t>
            </a:r>
          </a:p>
        </p:txBody>
      </p:sp>
      <p:sp>
        <p:nvSpPr>
          <p:cNvPr id="26" name="TextBox 25"/>
          <p:cNvSpPr txBox="1"/>
          <p:nvPr/>
        </p:nvSpPr>
        <p:spPr>
          <a:xfrm>
            <a:off x="6492239" y="1519701"/>
            <a:ext cx="2067952" cy="430887"/>
          </a:xfrm>
          <a:prstGeom prst="rect">
            <a:avLst/>
          </a:prstGeom>
          <a:noFill/>
        </p:spPr>
        <p:txBody>
          <a:bodyPr wrap="square" lIns="0" tIns="0" rIns="0" bIns="0" rtlCol="0">
            <a:spAutoFit/>
          </a:bodyPr>
          <a:lstStyle/>
          <a:p>
            <a:r>
              <a:rPr lang="en-US" sz="1400" dirty="0" smtClean="0"/>
              <a:t>If first set is used up or restricted, rolls to next set</a:t>
            </a:r>
          </a:p>
        </p:txBody>
      </p:sp>
    </p:spTree>
    <p:extLst>
      <p:ext uri="{BB962C8B-B14F-4D97-AF65-F5344CB8AC3E}">
        <p14:creationId xmlns:p14="http://schemas.microsoft.com/office/powerpoint/2010/main" val="10045982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968" t="28673" r="12027"/>
          <a:stretch/>
        </p:blipFill>
        <p:spPr>
          <a:xfrm>
            <a:off x="774121" y="1519702"/>
            <a:ext cx="5324225" cy="4793884"/>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cxnSp>
        <p:nvCxnSpPr>
          <p:cNvPr id="9" name="Straight Arrow Connector 8"/>
          <p:cNvCxnSpPr/>
          <p:nvPr/>
        </p:nvCxnSpPr>
        <p:spPr>
          <a:xfrm flipH="1">
            <a:off x="5901370" y="2820572"/>
            <a:ext cx="485335" cy="37982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p:nvPr/>
        </p:nvCxnSpPr>
        <p:spPr>
          <a:xfrm flipH="1">
            <a:off x="4185112" y="1319239"/>
            <a:ext cx="2011679" cy="131845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4" name="TextBox 23"/>
          <p:cNvSpPr txBox="1"/>
          <p:nvPr/>
        </p:nvSpPr>
        <p:spPr>
          <a:xfrm>
            <a:off x="6302299" y="1211517"/>
            <a:ext cx="1391407" cy="215444"/>
          </a:xfrm>
          <a:prstGeom prst="rect">
            <a:avLst/>
          </a:prstGeom>
          <a:noFill/>
        </p:spPr>
        <p:txBody>
          <a:bodyPr wrap="none" lIns="0" tIns="0" rIns="0" bIns="0" rtlCol="0">
            <a:spAutoFit/>
          </a:bodyPr>
          <a:lstStyle/>
          <a:p>
            <a:r>
              <a:rPr lang="en-US" sz="1400" dirty="0" smtClean="0"/>
              <a:t>License run order</a:t>
            </a:r>
          </a:p>
        </p:txBody>
      </p:sp>
      <p:sp>
        <p:nvSpPr>
          <p:cNvPr id="25" name="TextBox 24"/>
          <p:cNvSpPr txBox="1"/>
          <p:nvPr/>
        </p:nvSpPr>
        <p:spPr>
          <a:xfrm>
            <a:off x="6492239" y="2724312"/>
            <a:ext cx="1699183" cy="215444"/>
          </a:xfrm>
          <a:prstGeom prst="rect">
            <a:avLst/>
          </a:prstGeom>
          <a:noFill/>
        </p:spPr>
        <p:txBody>
          <a:bodyPr wrap="none" lIns="0" tIns="0" rIns="0" bIns="0" rtlCol="0">
            <a:spAutoFit/>
          </a:bodyPr>
          <a:lstStyle/>
          <a:p>
            <a:r>
              <a:rPr lang="en-US" sz="1400" dirty="0" smtClean="0"/>
              <a:t>Change the run order</a:t>
            </a:r>
          </a:p>
        </p:txBody>
      </p:sp>
      <p:sp>
        <p:nvSpPr>
          <p:cNvPr id="26" name="TextBox 25"/>
          <p:cNvSpPr txBox="1"/>
          <p:nvPr/>
        </p:nvSpPr>
        <p:spPr>
          <a:xfrm>
            <a:off x="6492239" y="1519701"/>
            <a:ext cx="2067952" cy="430887"/>
          </a:xfrm>
          <a:prstGeom prst="rect">
            <a:avLst/>
          </a:prstGeom>
          <a:noFill/>
        </p:spPr>
        <p:txBody>
          <a:bodyPr wrap="square" lIns="0" tIns="0" rIns="0" bIns="0" rtlCol="0">
            <a:spAutoFit/>
          </a:bodyPr>
          <a:lstStyle/>
          <a:p>
            <a:r>
              <a:rPr lang="en-US" sz="1400" dirty="0" smtClean="0"/>
              <a:t>If first set is used up or restricted, rolls to next set</a:t>
            </a:r>
          </a:p>
        </p:txBody>
      </p:sp>
    </p:spTree>
    <p:extLst>
      <p:ext uri="{BB962C8B-B14F-4D97-AF65-F5344CB8AC3E}">
        <p14:creationId xmlns:p14="http://schemas.microsoft.com/office/powerpoint/2010/main" val="27404784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Help!... I’m spending too much!</a:t>
            </a:r>
            <a:endParaRPr lang="en-US" dirty="0"/>
          </a:p>
        </p:txBody>
      </p:sp>
      <p:sp>
        <p:nvSpPr>
          <p:cNvPr id="4" name="Footer Placeholder 3"/>
          <p:cNvSpPr>
            <a:spLocks noGrp="1"/>
          </p:cNvSpPr>
          <p:nvPr>
            <p:ph type="ftr" sz="quarter" idx="3"/>
          </p:nvPr>
        </p:nvSpPr>
        <p:spPr/>
        <p:txBody>
          <a:bodyPr/>
          <a:lstStyle/>
          <a:p>
            <a:endParaRPr lang="en-US" dirty="0"/>
          </a:p>
        </p:txBody>
      </p:sp>
      <p:pic>
        <p:nvPicPr>
          <p:cNvPr id="1026" name="Picture 2" descr="C:\Users\haigh1\AppData\Local\Microsoft\Windows\Temporary Internet Files\Content.IE5\WHWQFJU8\MC90044132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9714" y="1730352"/>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50524" y="1042736"/>
            <a:ext cx="7987623" cy="1077218"/>
          </a:xfrm>
          <a:prstGeom prst="rect">
            <a:avLst/>
          </a:prstGeom>
          <a:noFill/>
        </p:spPr>
        <p:txBody>
          <a:bodyPr wrap="square" lIns="0" tIns="0" rIns="0" bIns="0" rtlCol="0">
            <a:spAutoFit/>
          </a:bodyPr>
          <a:lstStyle/>
          <a:p>
            <a:pPr algn="ctr"/>
            <a:r>
              <a:rPr lang="en-US" sz="2400" b="1" dirty="0"/>
              <a:t>It’s all about the money!</a:t>
            </a:r>
          </a:p>
          <a:p>
            <a:endParaRPr lang="en-US" sz="2400" dirty="0" smtClean="0"/>
          </a:p>
          <a:p>
            <a:endParaRPr lang="en-US" sz="2200" dirty="0">
              <a:latin typeface="Arial Narrow" pitchFamily="34" charset="0"/>
            </a:endParaRPr>
          </a:p>
        </p:txBody>
      </p:sp>
    </p:spTree>
    <p:extLst>
      <p:ext uri="{BB962C8B-B14F-4D97-AF65-F5344CB8AC3E}">
        <p14:creationId xmlns:p14="http://schemas.microsoft.com/office/powerpoint/2010/main" val="19790543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968" t="28673" r="12027"/>
          <a:stretch/>
        </p:blipFill>
        <p:spPr>
          <a:xfrm>
            <a:off x="774121" y="1519702"/>
            <a:ext cx="5324225" cy="4793884"/>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27" name="Straight Arrow Connector 26"/>
          <p:cNvCxnSpPr/>
          <p:nvPr/>
        </p:nvCxnSpPr>
        <p:spPr>
          <a:xfrm flipH="1">
            <a:off x="5416036" y="3995225"/>
            <a:ext cx="970669" cy="72800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9" name="TextBox 28"/>
          <p:cNvSpPr txBox="1"/>
          <p:nvPr/>
        </p:nvSpPr>
        <p:spPr>
          <a:xfrm>
            <a:off x="6492238" y="3916644"/>
            <a:ext cx="2011681" cy="430887"/>
          </a:xfrm>
          <a:prstGeom prst="rect">
            <a:avLst/>
          </a:prstGeom>
          <a:noFill/>
        </p:spPr>
        <p:txBody>
          <a:bodyPr wrap="square" lIns="0" tIns="0" rIns="0" bIns="0" rtlCol="0">
            <a:spAutoFit/>
          </a:bodyPr>
          <a:lstStyle/>
          <a:p>
            <a:r>
              <a:rPr lang="en-US" sz="1400" dirty="0" smtClean="0"/>
              <a:t>These licenses are used when </a:t>
            </a:r>
            <a:r>
              <a:rPr lang="en-US" sz="1400" dirty="0" err="1" smtClean="0"/>
              <a:t>Creo</a:t>
            </a:r>
            <a:r>
              <a:rPr lang="en-US" sz="1400" dirty="0"/>
              <a:t> </a:t>
            </a:r>
            <a:r>
              <a:rPr lang="en-US" sz="1400" dirty="0" smtClean="0"/>
              <a:t>starts up</a:t>
            </a:r>
          </a:p>
        </p:txBody>
      </p:sp>
    </p:spTree>
    <p:extLst>
      <p:ext uri="{BB962C8B-B14F-4D97-AF65-F5344CB8AC3E}">
        <p14:creationId xmlns:p14="http://schemas.microsoft.com/office/powerpoint/2010/main" val="9147426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968" t="28673" r="12027"/>
          <a:stretch/>
        </p:blipFill>
        <p:spPr>
          <a:xfrm>
            <a:off x="774121" y="1519702"/>
            <a:ext cx="5324225" cy="4793884"/>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a:off x="2574360" y="3643532"/>
            <a:ext cx="1048043" cy="85812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flipV="1">
            <a:off x="2480575" y="4656406"/>
            <a:ext cx="1141828" cy="13364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7" name="Straight Arrow Connector 26"/>
          <p:cNvCxnSpPr/>
          <p:nvPr/>
        </p:nvCxnSpPr>
        <p:spPr>
          <a:xfrm flipH="1">
            <a:off x="5416036" y="3995225"/>
            <a:ext cx="970669" cy="72800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9" name="TextBox 28"/>
          <p:cNvSpPr txBox="1"/>
          <p:nvPr/>
        </p:nvSpPr>
        <p:spPr>
          <a:xfrm>
            <a:off x="6492238" y="3916644"/>
            <a:ext cx="2011681" cy="430887"/>
          </a:xfrm>
          <a:prstGeom prst="rect">
            <a:avLst/>
          </a:prstGeom>
          <a:noFill/>
        </p:spPr>
        <p:txBody>
          <a:bodyPr wrap="square" lIns="0" tIns="0" rIns="0" bIns="0" rtlCol="0">
            <a:spAutoFit/>
          </a:bodyPr>
          <a:lstStyle/>
          <a:p>
            <a:r>
              <a:rPr lang="en-US" sz="1400" dirty="0" smtClean="0"/>
              <a:t>These licenses are used when </a:t>
            </a:r>
            <a:r>
              <a:rPr lang="en-US" sz="1400" dirty="0" err="1" smtClean="0"/>
              <a:t>Creo</a:t>
            </a:r>
            <a:r>
              <a:rPr lang="en-US" sz="1400" dirty="0"/>
              <a:t> </a:t>
            </a:r>
            <a:r>
              <a:rPr lang="en-US" sz="1400" dirty="0" smtClean="0"/>
              <a:t>starts up</a:t>
            </a:r>
          </a:p>
        </p:txBody>
      </p:sp>
    </p:spTree>
    <p:extLst>
      <p:ext uri="{BB962C8B-B14F-4D97-AF65-F5344CB8AC3E}">
        <p14:creationId xmlns:p14="http://schemas.microsoft.com/office/powerpoint/2010/main" val="4147978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976" y="1415757"/>
            <a:ext cx="5162854" cy="4858686"/>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cxnSp>
        <p:nvCxnSpPr>
          <p:cNvPr id="27" name="Straight Arrow Connector 26"/>
          <p:cNvCxnSpPr/>
          <p:nvPr/>
        </p:nvCxnSpPr>
        <p:spPr>
          <a:xfrm flipH="1">
            <a:off x="4733778" y="3341077"/>
            <a:ext cx="1652928" cy="104100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9" name="TextBox 28"/>
          <p:cNvSpPr txBox="1"/>
          <p:nvPr/>
        </p:nvSpPr>
        <p:spPr>
          <a:xfrm>
            <a:off x="6492238" y="3241394"/>
            <a:ext cx="2011681" cy="430887"/>
          </a:xfrm>
          <a:prstGeom prst="rect">
            <a:avLst/>
          </a:prstGeom>
          <a:noFill/>
        </p:spPr>
        <p:txBody>
          <a:bodyPr wrap="square" lIns="0" tIns="0" rIns="0" bIns="0" rtlCol="0">
            <a:spAutoFit/>
          </a:bodyPr>
          <a:lstStyle/>
          <a:p>
            <a:r>
              <a:rPr lang="en-US" sz="1400" dirty="0" smtClean="0"/>
              <a:t>These Floating Options have to be configured</a:t>
            </a:r>
          </a:p>
        </p:txBody>
      </p:sp>
    </p:spTree>
    <p:extLst>
      <p:ext uri="{BB962C8B-B14F-4D97-AF65-F5344CB8AC3E}">
        <p14:creationId xmlns:p14="http://schemas.microsoft.com/office/powerpoint/2010/main" val="35994001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3099" t="38924" r="58270" b="6865"/>
          <a:stretch/>
        </p:blipFill>
        <p:spPr>
          <a:xfrm>
            <a:off x="5795890" y="1322361"/>
            <a:ext cx="2848709" cy="4340091"/>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cxnSp>
        <p:nvCxnSpPr>
          <p:cNvPr id="27" name="Straight Arrow Connector 26"/>
          <p:cNvCxnSpPr/>
          <p:nvPr/>
        </p:nvCxnSpPr>
        <p:spPr>
          <a:xfrm>
            <a:off x="4473526" y="1589649"/>
            <a:ext cx="1385668" cy="53457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9" name="TextBox 28"/>
          <p:cNvSpPr txBox="1"/>
          <p:nvPr/>
        </p:nvSpPr>
        <p:spPr>
          <a:xfrm>
            <a:off x="405620" y="1461830"/>
            <a:ext cx="4067906" cy="430887"/>
          </a:xfrm>
          <a:prstGeom prst="rect">
            <a:avLst/>
          </a:prstGeom>
          <a:noFill/>
        </p:spPr>
        <p:txBody>
          <a:bodyPr wrap="square" lIns="0" tIns="0" rIns="0" bIns="0" rtlCol="0">
            <a:spAutoFit/>
          </a:bodyPr>
          <a:lstStyle/>
          <a:p>
            <a:r>
              <a:rPr lang="en-US" sz="1400" dirty="0" smtClean="0"/>
              <a:t>Startup Extensions are </a:t>
            </a:r>
            <a:r>
              <a:rPr lang="en-US" sz="1400" b="1" dirty="0" smtClean="0"/>
              <a:t>unavailable</a:t>
            </a:r>
            <a:r>
              <a:rPr lang="en-US" sz="1400" dirty="0" smtClean="0"/>
              <a:t> if they </a:t>
            </a:r>
            <a:r>
              <a:rPr lang="en-US" sz="1400" b="1" dirty="0" smtClean="0"/>
              <a:t>are not </a:t>
            </a:r>
            <a:r>
              <a:rPr lang="en-US" sz="1400" dirty="0" smtClean="0"/>
              <a:t>configured into a command</a:t>
            </a:r>
          </a:p>
        </p:txBody>
      </p:sp>
      <p:cxnSp>
        <p:nvCxnSpPr>
          <p:cNvPr id="13" name="Straight Arrow Connector 12"/>
          <p:cNvCxnSpPr/>
          <p:nvPr/>
        </p:nvCxnSpPr>
        <p:spPr>
          <a:xfrm>
            <a:off x="4562621" y="3404781"/>
            <a:ext cx="1296573" cy="53457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1301262" y="3276962"/>
            <a:ext cx="3310596" cy="430887"/>
          </a:xfrm>
          <a:prstGeom prst="rect">
            <a:avLst/>
          </a:prstGeom>
          <a:noFill/>
        </p:spPr>
        <p:txBody>
          <a:bodyPr wrap="square" lIns="0" tIns="0" rIns="0" bIns="0" rtlCol="0">
            <a:spAutoFit/>
          </a:bodyPr>
          <a:lstStyle/>
          <a:p>
            <a:r>
              <a:rPr lang="en-US" sz="1400" dirty="0" smtClean="0"/>
              <a:t>Floating Options are </a:t>
            </a:r>
            <a:r>
              <a:rPr lang="en-US" sz="1400" b="1" dirty="0" smtClean="0"/>
              <a:t>used up </a:t>
            </a:r>
            <a:r>
              <a:rPr lang="en-US" sz="1400" dirty="0" smtClean="0"/>
              <a:t>if they </a:t>
            </a:r>
            <a:r>
              <a:rPr lang="en-US" sz="1400" b="1" dirty="0" smtClean="0"/>
              <a:t>are</a:t>
            </a:r>
            <a:r>
              <a:rPr lang="en-US" sz="1400" dirty="0" smtClean="0"/>
              <a:t> configured into a command</a:t>
            </a:r>
          </a:p>
        </p:txBody>
      </p:sp>
    </p:spTree>
    <p:extLst>
      <p:ext uri="{BB962C8B-B14F-4D97-AF65-F5344CB8AC3E}">
        <p14:creationId xmlns:p14="http://schemas.microsoft.com/office/powerpoint/2010/main" val="25706966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7088" y="2636983"/>
            <a:ext cx="5510500" cy="1710841"/>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cxnSp>
        <p:nvCxnSpPr>
          <p:cNvPr id="27" name="Straight Arrow Connector 26"/>
          <p:cNvCxnSpPr/>
          <p:nvPr/>
        </p:nvCxnSpPr>
        <p:spPr>
          <a:xfrm>
            <a:off x="4923693" y="1892717"/>
            <a:ext cx="1688123" cy="152796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9" name="TextBox 28"/>
          <p:cNvSpPr txBox="1"/>
          <p:nvPr/>
        </p:nvSpPr>
        <p:spPr>
          <a:xfrm>
            <a:off x="1067972" y="1677273"/>
            <a:ext cx="3777176" cy="430887"/>
          </a:xfrm>
          <a:prstGeom prst="rect">
            <a:avLst/>
          </a:prstGeom>
          <a:noFill/>
        </p:spPr>
        <p:txBody>
          <a:bodyPr wrap="square" lIns="0" tIns="0" rIns="0" bIns="0" rtlCol="0">
            <a:spAutoFit/>
          </a:bodyPr>
          <a:lstStyle/>
          <a:p>
            <a:pPr algn="r"/>
            <a:r>
              <a:rPr lang="en-US" sz="1400" dirty="0" smtClean="0"/>
              <a:t>You can add additional startup commands </a:t>
            </a:r>
          </a:p>
          <a:p>
            <a:pPr algn="r"/>
            <a:r>
              <a:rPr lang="en-US" sz="1400" dirty="0" smtClean="0"/>
              <a:t>each can have their own licenses configuration</a:t>
            </a:r>
          </a:p>
        </p:txBody>
      </p:sp>
    </p:spTree>
    <p:extLst>
      <p:ext uri="{BB962C8B-B14F-4D97-AF65-F5344CB8AC3E}">
        <p14:creationId xmlns:p14="http://schemas.microsoft.com/office/powerpoint/2010/main" val="7306861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34" y="988607"/>
            <a:ext cx="3364323" cy="3025283"/>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1772" y="988607"/>
            <a:ext cx="4062191" cy="2045708"/>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208556" y="89611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cxnSp>
        <p:nvCxnSpPr>
          <p:cNvPr id="27" name="Straight Arrow Connector 26"/>
          <p:cNvCxnSpPr/>
          <p:nvPr/>
        </p:nvCxnSpPr>
        <p:spPr>
          <a:xfrm flipH="1" flipV="1">
            <a:off x="3828558" y="1364566"/>
            <a:ext cx="2642580" cy="54160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8429" y="3550096"/>
            <a:ext cx="3364323" cy="302528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92658" y="3315639"/>
            <a:ext cx="3365092" cy="3025974"/>
          </a:xfrm>
          <a:prstGeom prst="rect">
            <a:avLst/>
          </a:prstGeom>
        </p:spPr>
      </p:pic>
      <p:cxnSp>
        <p:nvCxnSpPr>
          <p:cNvPr id="14" name="Straight Arrow Connector 13"/>
          <p:cNvCxnSpPr/>
          <p:nvPr/>
        </p:nvCxnSpPr>
        <p:spPr>
          <a:xfrm flipH="1">
            <a:off x="4857750" y="2131255"/>
            <a:ext cx="1613388" cy="118438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flipH="1">
            <a:off x="5934132" y="2433711"/>
            <a:ext cx="537006" cy="106319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37746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2616" y="1199627"/>
            <a:ext cx="4062191" cy="2045708"/>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30600" y="110713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4209639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043" y="1575586"/>
            <a:ext cx="2352381" cy="4000000"/>
          </a:xfrm>
          <a:prstGeom prst="rect">
            <a:avLst/>
          </a:prstGeom>
        </p:spPr>
      </p:pic>
      <p:sp>
        <p:nvSpPr>
          <p:cNvPr id="33" name="Rectangle 32"/>
          <p:cNvSpPr/>
          <p:nvPr/>
        </p:nvSpPr>
        <p:spPr>
          <a:xfrm>
            <a:off x="647109" y="1526349"/>
            <a:ext cx="1378634" cy="4206240"/>
          </a:xfrm>
          <a:prstGeom prst="rect">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smtClean="0">
              <a:solidFill>
                <a:schemeClr val="bg1"/>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2616" y="1199627"/>
            <a:ext cx="4062191" cy="2045708"/>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30600" y="110713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cxnSp>
        <p:nvCxnSpPr>
          <p:cNvPr id="27" name="Straight Arrow Connector 26"/>
          <p:cNvCxnSpPr/>
          <p:nvPr/>
        </p:nvCxnSpPr>
        <p:spPr>
          <a:xfrm flipH="1" flipV="1">
            <a:off x="2025742" y="2067956"/>
            <a:ext cx="3327010" cy="4923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flipH="1">
            <a:off x="2025742" y="2342275"/>
            <a:ext cx="3327012" cy="53457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flipH="1">
            <a:off x="2025742" y="2609561"/>
            <a:ext cx="3327012" cy="106319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1" name="Rectangle 20"/>
          <p:cNvSpPr/>
          <p:nvPr/>
        </p:nvSpPr>
        <p:spPr>
          <a:xfrm>
            <a:off x="744043" y="1962448"/>
            <a:ext cx="1281700" cy="457200"/>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sp>
        <p:nvSpPr>
          <p:cNvPr id="23" name="Rectangle 22"/>
          <p:cNvSpPr/>
          <p:nvPr/>
        </p:nvSpPr>
        <p:spPr>
          <a:xfrm>
            <a:off x="744042" y="2743586"/>
            <a:ext cx="1281700" cy="457200"/>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sp>
        <p:nvSpPr>
          <p:cNvPr id="24" name="Rectangle 23"/>
          <p:cNvSpPr/>
          <p:nvPr/>
        </p:nvSpPr>
        <p:spPr>
          <a:xfrm>
            <a:off x="744042" y="3552139"/>
            <a:ext cx="1281700" cy="457200"/>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sp>
        <p:nvSpPr>
          <p:cNvPr id="40" name="TextBox 39"/>
          <p:cNvSpPr txBox="1"/>
          <p:nvPr/>
        </p:nvSpPr>
        <p:spPr>
          <a:xfrm>
            <a:off x="647109" y="984741"/>
            <a:ext cx="1711531" cy="440527"/>
          </a:xfrm>
          <a:prstGeom prst="rect">
            <a:avLst/>
          </a:prstGeom>
          <a:noFill/>
        </p:spPr>
        <p:txBody>
          <a:bodyPr wrap="square" lIns="0" tIns="0" rIns="0" bIns="0" rtlCol="0">
            <a:spAutoFit/>
          </a:bodyPr>
          <a:lstStyle/>
          <a:p>
            <a:r>
              <a:rPr lang="en-US" sz="1400" dirty="0" smtClean="0"/>
              <a:t>Files created in parametric/bin folder</a:t>
            </a:r>
          </a:p>
        </p:txBody>
      </p:sp>
    </p:spTree>
    <p:extLst>
      <p:ext uri="{BB962C8B-B14F-4D97-AF65-F5344CB8AC3E}">
        <p14:creationId xmlns:p14="http://schemas.microsoft.com/office/powerpoint/2010/main" val="5674233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043" y="1575586"/>
            <a:ext cx="2352381" cy="4000000"/>
          </a:xfrm>
          <a:prstGeom prst="rect">
            <a:avLst/>
          </a:prstGeom>
        </p:spPr>
      </p:pic>
      <p:sp>
        <p:nvSpPr>
          <p:cNvPr id="33" name="Rectangle 32"/>
          <p:cNvSpPr/>
          <p:nvPr/>
        </p:nvSpPr>
        <p:spPr>
          <a:xfrm>
            <a:off x="647109" y="1526349"/>
            <a:ext cx="1378634" cy="4206240"/>
          </a:xfrm>
          <a:prstGeom prst="rect">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smtClean="0">
              <a:solidFill>
                <a:schemeClr val="bg1"/>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2616" y="1199627"/>
            <a:ext cx="4062191" cy="2045708"/>
          </a:xfrm>
          <a:prstGeom prst="rect">
            <a:avLst/>
          </a:prstGeom>
        </p:spPr>
      </p:pic>
      <p:sp>
        <p:nvSpPr>
          <p:cNvPr id="5" name="Title 4"/>
          <p:cNvSpPr>
            <a:spLocks noGrp="1"/>
          </p:cNvSpPr>
          <p:nvPr>
            <p:ph type="title"/>
          </p:nvPr>
        </p:nvSpPr>
        <p:spPr/>
        <p:txBody>
          <a:bodyPr/>
          <a:lstStyle/>
          <a:p>
            <a:r>
              <a:rPr lang="en-US" dirty="0" smtClean="0"/>
              <a:t>Command Configuration</a:t>
            </a:r>
            <a:endParaRPr lang="en-US" dirty="0"/>
          </a:p>
        </p:txBody>
      </p:sp>
      <p:sp>
        <p:nvSpPr>
          <p:cNvPr id="6" name="Subtitle 5"/>
          <p:cNvSpPr>
            <a:spLocks noGrp="1"/>
          </p:cNvSpPr>
          <p:nvPr>
            <p:ph type="subTitle" idx="15"/>
          </p:nvPr>
        </p:nvSpPr>
        <p:spPr>
          <a:xfrm>
            <a:off x="-30600" y="1107132"/>
            <a:ext cx="8695944" cy="338328"/>
          </a:xfrm>
        </p:spPr>
        <p:txBody>
          <a:bodyPr/>
          <a:lstStyle/>
          <a:p>
            <a:pPr marL="457200" indent="-457200">
              <a:buFont typeface="+mj-lt"/>
              <a:buAutoNum type="arabicPeriod"/>
            </a:pPr>
            <a:endParaRPr lang="en-US" dirty="0" smtClean="0"/>
          </a:p>
          <a:p>
            <a:pPr marL="457200" indent="-457200">
              <a:buFont typeface="+mj-lt"/>
              <a:buAutoNum type="arabicPeriod"/>
            </a:pPr>
            <a:endParaRPr lang="en-US" dirty="0"/>
          </a:p>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cxnSp>
        <p:nvCxnSpPr>
          <p:cNvPr id="27" name="Straight Arrow Connector 26"/>
          <p:cNvCxnSpPr/>
          <p:nvPr/>
        </p:nvCxnSpPr>
        <p:spPr>
          <a:xfrm flipH="1" flipV="1">
            <a:off x="2025742" y="2067956"/>
            <a:ext cx="3327010" cy="4923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flipH="1">
            <a:off x="2025742" y="2342275"/>
            <a:ext cx="3327012" cy="53457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flipH="1">
            <a:off x="2025742" y="2609561"/>
            <a:ext cx="3327012" cy="106319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1" name="Rectangle 20"/>
          <p:cNvSpPr/>
          <p:nvPr/>
        </p:nvSpPr>
        <p:spPr>
          <a:xfrm>
            <a:off x="744043" y="1962448"/>
            <a:ext cx="1281700" cy="457200"/>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sp>
        <p:nvSpPr>
          <p:cNvPr id="23" name="Rectangle 22"/>
          <p:cNvSpPr/>
          <p:nvPr/>
        </p:nvSpPr>
        <p:spPr>
          <a:xfrm>
            <a:off x="744042" y="2743586"/>
            <a:ext cx="1281700" cy="457200"/>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sp>
        <p:nvSpPr>
          <p:cNvPr id="24" name="Rectangle 23"/>
          <p:cNvSpPr/>
          <p:nvPr/>
        </p:nvSpPr>
        <p:spPr>
          <a:xfrm>
            <a:off x="744042" y="3552139"/>
            <a:ext cx="1281700" cy="457200"/>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9406" y="3869290"/>
            <a:ext cx="3419048" cy="2523810"/>
          </a:xfrm>
          <a:prstGeom prst="rect">
            <a:avLst/>
          </a:prstGeom>
        </p:spPr>
      </p:pic>
      <p:cxnSp>
        <p:nvCxnSpPr>
          <p:cNvPr id="26" name="Straight Arrow Connector 25"/>
          <p:cNvCxnSpPr/>
          <p:nvPr/>
        </p:nvCxnSpPr>
        <p:spPr>
          <a:xfrm flipH="1">
            <a:off x="6365627" y="3141155"/>
            <a:ext cx="147709" cy="63958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6" name="Straight Arrow Connector 35"/>
          <p:cNvCxnSpPr/>
          <p:nvPr/>
        </p:nvCxnSpPr>
        <p:spPr>
          <a:xfrm>
            <a:off x="2025743" y="4979968"/>
            <a:ext cx="2630658" cy="232117"/>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40" name="TextBox 39"/>
          <p:cNvSpPr txBox="1"/>
          <p:nvPr/>
        </p:nvSpPr>
        <p:spPr>
          <a:xfrm>
            <a:off x="647109" y="984741"/>
            <a:ext cx="1711531" cy="440527"/>
          </a:xfrm>
          <a:prstGeom prst="rect">
            <a:avLst/>
          </a:prstGeom>
          <a:noFill/>
        </p:spPr>
        <p:txBody>
          <a:bodyPr wrap="square" lIns="0" tIns="0" rIns="0" bIns="0" rtlCol="0">
            <a:spAutoFit/>
          </a:bodyPr>
          <a:lstStyle/>
          <a:p>
            <a:r>
              <a:rPr lang="en-US" sz="1400" dirty="0" smtClean="0"/>
              <a:t>Files created in parametric/bin folder</a:t>
            </a:r>
          </a:p>
        </p:txBody>
      </p:sp>
    </p:spTree>
    <p:extLst>
      <p:ext uri="{BB962C8B-B14F-4D97-AF65-F5344CB8AC3E}">
        <p14:creationId xmlns:p14="http://schemas.microsoft.com/office/powerpoint/2010/main" val="37195414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211" y="1892335"/>
            <a:ext cx="3454867" cy="1739861"/>
          </a:xfrm>
          <a:prstGeom prst="rect">
            <a:avLst/>
          </a:prstGeom>
        </p:spPr>
      </p:pic>
      <p:sp>
        <p:nvSpPr>
          <p:cNvPr id="5" name="Title 4"/>
          <p:cNvSpPr>
            <a:spLocks noGrp="1"/>
          </p:cNvSpPr>
          <p:nvPr>
            <p:ph type="title"/>
          </p:nvPr>
        </p:nvSpPr>
        <p:spPr/>
        <p:txBody>
          <a:bodyPr/>
          <a:lstStyle/>
          <a:p>
            <a:r>
              <a:rPr lang="en-US" dirty="0" smtClean="0"/>
              <a:t>Menu Order Weirdness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3305" y="4362130"/>
            <a:ext cx="2637043" cy="1946564"/>
          </a:xfrm>
          <a:prstGeom prst="rect">
            <a:avLst/>
          </a:prstGeom>
        </p:spPr>
      </p:pic>
      <p:cxnSp>
        <p:nvCxnSpPr>
          <p:cNvPr id="26" name="Straight Arrow Connector 25"/>
          <p:cNvCxnSpPr/>
          <p:nvPr/>
        </p:nvCxnSpPr>
        <p:spPr>
          <a:xfrm flipH="1">
            <a:off x="2215921" y="3619837"/>
            <a:ext cx="147709" cy="63958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1329557" y="1367303"/>
            <a:ext cx="2228175" cy="430887"/>
          </a:xfrm>
          <a:prstGeom prst="rect">
            <a:avLst/>
          </a:prstGeom>
          <a:noFill/>
        </p:spPr>
        <p:txBody>
          <a:bodyPr wrap="none" lIns="0" tIns="0" rIns="0" bIns="0" rtlCol="0">
            <a:spAutoFit/>
          </a:bodyPr>
          <a:lstStyle/>
          <a:p>
            <a:pPr algn="ctr"/>
            <a:r>
              <a:rPr lang="en-US" sz="1400" dirty="0" smtClean="0"/>
              <a:t>Reverse order of creation</a:t>
            </a:r>
          </a:p>
          <a:p>
            <a:pPr algn="ctr"/>
            <a:r>
              <a:rPr lang="en-US" sz="1400" dirty="0" smtClean="0"/>
              <a:t>Order of Description column</a:t>
            </a:r>
          </a:p>
        </p:txBody>
      </p:sp>
      <p:sp>
        <p:nvSpPr>
          <p:cNvPr id="12" name="TextBox 11"/>
          <p:cNvSpPr txBox="1"/>
          <p:nvPr/>
        </p:nvSpPr>
        <p:spPr>
          <a:xfrm>
            <a:off x="1533139" y="1031693"/>
            <a:ext cx="1821011" cy="215444"/>
          </a:xfrm>
          <a:prstGeom prst="rect">
            <a:avLst/>
          </a:prstGeom>
          <a:noFill/>
        </p:spPr>
        <p:txBody>
          <a:bodyPr wrap="none" lIns="0" tIns="0" rIns="0" bIns="0" rtlCol="0">
            <a:spAutoFit/>
          </a:bodyPr>
          <a:lstStyle/>
          <a:p>
            <a:r>
              <a:rPr lang="en-US" sz="1400" b="1" dirty="0" err="1" smtClean="0"/>
              <a:t>Creo</a:t>
            </a:r>
            <a:r>
              <a:rPr lang="en-US" sz="1400" b="1" dirty="0" smtClean="0"/>
              <a:t> 2.0 f000 – m090</a:t>
            </a:r>
          </a:p>
        </p:txBody>
      </p:sp>
      <p:sp>
        <p:nvSpPr>
          <p:cNvPr id="13" name="TextBox 12"/>
          <p:cNvSpPr txBox="1"/>
          <p:nvPr/>
        </p:nvSpPr>
        <p:spPr>
          <a:xfrm>
            <a:off x="3917852" y="3828534"/>
            <a:ext cx="1134926" cy="430887"/>
          </a:xfrm>
          <a:prstGeom prst="rect">
            <a:avLst/>
          </a:prstGeom>
          <a:noFill/>
        </p:spPr>
        <p:txBody>
          <a:bodyPr wrap="none" lIns="0" tIns="0" rIns="0" bIns="0" rtlCol="0">
            <a:spAutoFit/>
          </a:bodyPr>
          <a:lstStyle/>
          <a:p>
            <a:pPr algn="ctr"/>
            <a:r>
              <a:rPr lang="en-US" sz="1400" dirty="0" smtClean="0"/>
              <a:t>Default choice</a:t>
            </a:r>
          </a:p>
          <a:p>
            <a:pPr algn="ctr"/>
            <a:r>
              <a:rPr lang="en-US" sz="1400" dirty="0" smtClean="0"/>
              <a:t>Should be 1</a:t>
            </a:r>
            <a:r>
              <a:rPr lang="en-US" sz="1400" baseline="30000" dirty="0" smtClean="0"/>
              <a:t>st</a:t>
            </a:r>
            <a:r>
              <a:rPr lang="en-US" sz="1400" dirty="0" smtClean="0"/>
              <a:t> </a:t>
            </a:r>
          </a:p>
        </p:txBody>
      </p:sp>
      <p:cxnSp>
        <p:nvCxnSpPr>
          <p:cNvPr id="19" name="Straight Arrow Connector 18"/>
          <p:cNvCxnSpPr>
            <a:stCxn id="13" idx="2"/>
          </p:cNvCxnSpPr>
          <p:nvPr/>
        </p:nvCxnSpPr>
        <p:spPr>
          <a:xfrm flipH="1">
            <a:off x="3403864" y="4259421"/>
            <a:ext cx="1081451" cy="48139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917816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Help!... I’m spending too much!</a:t>
            </a:r>
            <a:endParaRPr lang="en-US" dirty="0"/>
          </a:p>
        </p:txBody>
      </p:sp>
      <p:sp>
        <p:nvSpPr>
          <p:cNvPr id="4" name="Footer Placeholder 3"/>
          <p:cNvSpPr>
            <a:spLocks noGrp="1"/>
          </p:cNvSpPr>
          <p:nvPr>
            <p:ph type="ftr" sz="quarter" idx="3"/>
          </p:nvPr>
        </p:nvSpPr>
        <p:spPr/>
        <p:txBody>
          <a:bodyPr/>
          <a:lstStyle/>
          <a:p>
            <a:endParaRPr lang="en-US" dirty="0"/>
          </a:p>
        </p:txBody>
      </p:sp>
      <p:pic>
        <p:nvPicPr>
          <p:cNvPr id="1026" name="Picture 2" descr="C:\Users\haigh1\AppData\Local\Microsoft\Windows\Temporary Internet Files\Content.IE5\WHWQFJU8\MC90044132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9714" y="1730352"/>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50524" y="1042736"/>
            <a:ext cx="7987623" cy="1754326"/>
          </a:xfrm>
          <a:prstGeom prst="rect">
            <a:avLst/>
          </a:prstGeom>
          <a:noFill/>
        </p:spPr>
        <p:txBody>
          <a:bodyPr wrap="square" lIns="0" tIns="0" rIns="0" bIns="0" rtlCol="0">
            <a:spAutoFit/>
          </a:bodyPr>
          <a:lstStyle/>
          <a:p>
            <a:pPr algn="ctr"/>
            <a:r>
              <a:rPr lang="en-US" sz="2400" b="1" dirty="0"/>
              <a:t>It’s all about the money!</a:t>
            </a:r>
          </a:p>
          <a:p>
            <a:endParaRPr lang="en-US" sz="2400" dirty="0" smtClean="0"/>
          </a:p>
          <a:p>
            <a:r>
              <a:rPr lang="en-US" sz="2200" dirty="0">
                <a:latin typeface="Arial Narrow" pitchFamily="34" charset="0"/>
              </a:rPr>
              <a:t>Save money by:</a:t>
            </a:r>
          </a:p>
          <a:p>
            <a:pPr indent="-342900">
              <a:buFont typeface="Arial" panose="020B0604020202020204" pitchFamily="34" charset="0"/>
              <a:buChar char="•"/>
            </a:pPr>
            <a:r>
              <a:rPr lang="en-US" sz="2200" dirty="0">
                <a:latin typeface="Arial Narrow" pitchFamily="34" charset="0"/>
              </a:rPr>
              <a:t>Managing licenses availability</a:t>
            </a:r>
          </a:p>
          <a:p>
            <a:endParaRPr lang="en-US" sz="2200" dirty="0">
              <a:latin typeface="Arial Narrow" pitchFamily="34" charset="0"/>
            </a:endParaRPr>
          </a:p>
        </p:txBody>
      </p:sp>
    </p:spTree>
    <p:extLst>
      <p:ext uri="{BB962C8B-B14F-4D97-AF65-F5344CB8AC3E}">
        <p14:creationId xmlns:p14="http://schemas.microsoft.com/office/powerpoint/2010/main" val="27938421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211" y="1892335"/>
            <a:ext cx="3454867" cy="1739861"/>
          </a:xfrm>
          <a:prstGeom prst="rect">
            <a:avLst/>
          </a:prstGeom>
        </p:spPr>
      </p:pic>
      <p:sp>
        <p:nvSpPr>
          <p:cNvPr id="5" name="Title 4"/>
          <p:cNvSpPr>
            <a:spLocks noGrp="1"/>
          </p:cNvSpPr>
          <p:nvPr>
            <p:ph type="title"/>
          </p:nvPr>
        </p:nvSpPr>
        <p:spPr/>
        <p:txBody>
          <a:bodyPr/>
          <a:lstStyle/>
          <a:p>
            <a:r>
              <a:rPr lang="en-US" dirty="0" smtClean="0"/>
              <a:t>Menu Order Weirdness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3305" y="4362130"/>
            <a:ext cx="2637043" cy="1946564"/>
          </a:xfrm>
          <a:prstGeom prst="rect">
            <a:avLst/>
          </a:prstGeom>
        </p:spPr>
      </p:pic>
      <p:cxnSp>
        <p:nvCxnSpPr>
          <p:cNvPr id="26" name="Straight Arrow Connector 25"/>
          <p:cNvCxnSpPr/>
          <p:nvPr/>
        </p:nvCxnSpPr>
        <p:spPr>
          <a:xfrm flipH="1">
            <a:off x="2215921" y="3619837"/>
            <a:ext cx="147709" cy="63958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b="62347"/>
          <a:stretch/>
        </p:blipFill>
        <p:spPr>
          <a:xfrm>
            <a:off x="4957617" y="1892335"/>
            <a:ext cx="3454867" cy="132660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51235" y="4362130"/>
            <a:ext cx="2637043" cy="1518999"/>
          </a:xfrm>
          <a:prstGeom prst="rect">
            <a:avLst/>
          </a:prstGeom>
        </p:spPr>
      </p:pic>
      <p:cxnSp>
        <p:nvCxnSpPr>
          <p:cNvPr id="11" name="Straight Arrow Connector 10"/>
          <p:cNvCxnSpPr/>
          <p:nvPr/>
        </p:nvCxnSpPr>
        <p:spPr>
          <a:xfrm>
            <a:off x="5878207" y="2899143"/>
            <a:ext cx="100567" cy="136027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1329557" y="1367303"/>
            <a:ext cx="2228175" cy="430887"/>
          </a:xfrm>
          <a:prstGeom prst="rect">
            <a:avLst/>
          </a:prstGeom>
          <a:noFill/>
        </p:spPr>
        <p:txBody>
          <a:bodyPr wrap="none" lIns="0" tIns="0" rIns="0" bIns="0" rtlCol="0">
            <a:spAutoFit/>
          </a:bodyPr>
          <a:lstStyle/>
          <a:p>
            <a:pPr algn="ctr"/>
            <a:r>
              <a:rPr lang="en-US" sz="1400" dirty="0" smtClean="0"/>
              <a:t>Reverse order of creation</a:t>
            </a:r>
          </a:p>
          <a:p>
            <a:pPr algn="ctr"/>
            <a:r>
              <a:rPr lang="en-US" sz="1400" dirty="0" smtClean="0"/>
              <a:t>Order of Description column</a:t>
            </a:r>
          </a:p>
        </p:txBody>
      </p:sp>
      <p:sp>
        <p:nvSpPr>
          <p:cNvPr id="15" name="TextBox 14"/>
          <p:cNvSpPr txBox="1"/>
          <p:nvPr/>
        </p:nvSpPr>
        <p:spPr>
          <a:xfrm>
            <a:off x="5839466" y="1367303"/>
            <a:ext cx="1691169" cy="430887"/>
          </a:xfrm>
          <a:prstGeom prst="rect">
            <a:avLst/>
          </a:prstGeom>
          <a:noFill/>
        </p:spPr>
        <p:txBody>
          <a:bodyPr wrap="none" lIns="0" tIns="0" rIns="0" bIns="0" rtlCol="0">
            <a:spAutoFit/>
          </a:bodyPr>
          <a:lstStyle/>
          <a:p>
            <a:pPr algn="ctr"/>
            <a:r>
              <a:rPr lang="en-US" sz="1400" dirty="0" smtClean="0"/>
              <a:t>Alphabetical order of </a:t>
            </a:r>
          </a:p>
          <a:p>
            <a:pPr algn="ctr"/>
            <a:r>
              <a:rPr lang="en-US" sz="1400" dirty="0" smtClean="0"/>
              <a:t>Configuration name</a:t>
            </a:r>
          </a:p>
        </p:txBody>
      </p:sp>
      <p:sp>
        <p:nvSpPr>
          <p:cNvPr id="12" name="TextBox 11"/>
          <p:cNvSpPr txBox="1"/>
          <p:nvPr/>
        </p:nvSpPr>
        <p:spPr>
          <a:xfrm>
            <a:off x="1533139" y="1031693"/>
            <a:ext cx="1821011" cy="215444"/>
          </a:xfrm>
          <a:prstGeom prst="rect">
            <a:avLst/>
          </a:prstGeom>
          <a:noFill/>
        </p:spPr>
        <p:txBody>
          <a:bodyPr wrap="none" lIns="0" tIns="0" rIns="0" bIns="0" rtlCol="0">
            <a:spAutoFit/>
          </a:bodyPr>
          <a:lstStyle/>
          <a:p>
            <a:r>
              <a:rPr lang="en-US" sz="1400" b="1" dirty="0" err="1" smtClean="0"/>
              <a:t>Creo</a:t>
            </a:r>
            <a:r>
              <a:rPr lang="en-US" sz="1400" b="1" dirty="0" smtClean="0"/>
              <a:t> 2.0 f000 – m090</a:t>
            </a:r>
          </a:p>
        </p:txBody>
      </p:sp>
      <p:sp>
        <p:nvSpPr>
          <p:cNvPr id="17" name="TextBox 16"/>
          <p:cNvSpPr txBox="1"/>
          <p:nvPr/>
        </p:nvSpPr>
        <p:spPr>
          <a:xfrm>
            <a:off x="5628671" y="1031693"/>
            <a:ext cx="2112758" cy="215444"/>
          </a:xfrm>
          <a:prstGeom prst="rect">
            <a:avLst/>
          </a:prstGeom>
          <a:noFill/>
        </p:spPr>
        <p:txBody>
          <a:bodyPr wrap="none" lIns="0" tIns="0" rIns="0" bIns="0" rtlCol="0">
            <a:spAutoFit/>
          </a:bodyPr>
          <a:lstStyle/>
          <a:p>
            <a:pPr algn="ctr"/>
            <a:r>
              <a:rPr lang="en-US" sz="1400" b="1" dirty="0" err="1" smtClean="0"/>
              <a:t>Creo</a:t>
            </a:r>
            <a:r>
              <a:rPr lang="en-US" sz="1400" b="1" dirty="0" smtClean="0"/>
              <a:t> 2.0 m100 &amp; all </a:t>
            </a:r>
            <a:r>
              <a:rPr lang="en-US" sz="1400" b="1" dirty="0" err="1" smtClean="0"/>
              <a:t>ProE</a:t>
            </a:r>
            <a:endParaRPr lang="en-US" sz="1400" b="1" dirty="0" smtClean="0"/>
          </a:p>
        </p:txBody>
      </p:sp>
      <p:sp>
        <p:nvSpPr>
          <p:cNvPr id="13" name="TextBox 12"/>
          <p:cNvSpPr txBox="1"/>
          <p:nvPr/>
        </p:nvSpPr>
        <p:spPr>
          <a:xfrm>
            <a:off x="3917852" y="3828534"/>
            <a:ext cx="1134926" cy="430887"/>
          </a:xfrm>
          <a:prstGeom prst="rect">
            <a:avLst/>
          </a:prstGeom>
          <a:noFill/>
        </p:spPr>
        <p:txBody>
          <a:bodyPr wrap="none" lIns="0" tIns="0" rIns="0" bIns="0" rtlCol="0">
            <a:spAutoFit/>
          </a:bodyPr>
          <a:lstStyle/>
          <a:p>
            <a:pPr algn="ctr"/>
            <a:r>
              <a:rPr lang="en-US" sz="1400" dirty="0" smtClean="0"/>
              <a:t>Default choice</a:t>
            </a:r>
          </a:p>
          <a:p>
            <a:pPr algn="ctr"/>
            <a:r>
              <a:rPr lang="en-US" sz="1400" dirty="0" smtClean="0"/>
              <a:t>Should be 1</a:t>
            </a:r>
            <a:r>
              <a:rPr lang="en-US" sz="1400" baseline="30000" dirty="0" smtClean="0"/>
              <a:t>st</a:t>
            </a:r>
            <a:r>
              <a:rPr lang="en-US" sz="1400" dirty="0" smtClean="0"/>
              <a:t> </a:t>
            </a:r>
          </a:p>
        </p:txBody>
      </p:sp>
      <p:cxnSp>
        <p:nvCxnSpPr>
          <p:cNvPr id="19" name="Straight Arrow Connector 18"/>
          <p:cNvCxnSpPr>
            <a:stCxn id="13" idx="2"/>
          </p:cNvCxnSpPr>
          <p:nvPr/>
        </p:nvCxnSpPr>
        <p:spPr>
          <a:xfrm flipH="1">
            <a:off x="3403864" y="4259421"/>
            <a:ext cx="1081451" cy="48139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3" name="Straight Arrow Connector 22"/>
          <p:cNvCxnSpPr>
            <a:stCxn id="13" idx="2"/>
          </p:cNvCxnSpPr>
          <p:nvPr/>
        </p:nvCxnSpPr>
        <p:spPr>
          <a:xfrm>
            <a:off x="4485315" y="4259421"/>
            <a:ext cx="1071423" cy="48139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632466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Command Configuration</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22731" y="1063765"/>
            <a:ext cx="6796732" cy="1015663"/>
          </a:xfrm>
          <a:prstGeom prst="rect">
            <a:avLst/>
          </a:prstGeom>
          <a:noFill/>
        </p:spPr>
        <p:txBody>
          <a:bodyPr wrap="none" lIns="0" tIns="0" rIns="0" bIns="0" rtlCol="0">
            <a:spAutoFit/>
          </a:bodyPr>
          <a:lstStyle/>
          <a:p>
            <a:r>
              <a:rPr lang="en-US" sz="2200" dirty="0">
                <a:latin typeface="Arial Narrow" pitchFamily="34" charset="0"/>
              </a:rPr>
              <a:t>The Good:</a:t>
            </a:r>
          </a:p>
          <a:p>
            <a:pPr indent="-342900">
              <a:buFont typeface="Arial" panose="020B0604020202020204" pitchFamily="34" charset="0"/>
              <a:buChar char="•"/>
            </a:pPr>
            <a:r>
              <a:rPr lang="en-US" sz="2200" dirty="0">
                <a:latin typeface="Arial Narrow" pitchFamily="34" charset="0"/>
              </a:rPr>
              <a:t>Buy few copies of expensive options and float them to any user</a:t>
            </a:r>
          </a:p>
          <a:p>
            <a:endParaRPr lang="en-US" sz="2200" dirty="0">
              <a:latin typeface="Arial Narrow" pitchFamily="34" charset="0"/>
            </a:endParaRPr>
          </a:p>
        </p:txBody>
      </p:sp>
    </p:spTree>
    <p:extLst>
      <p:ext uri="{BB962C8B-B14F-4D97-AF65-F5344CB8AC3E}">
        <p14:creationId xmlns:p14="http://schemas.microsoft.com/office/powerpoint/2010/main" val="10065127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Command Configuration</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22731" y="1063765"/>
            <a:ext cx="6796732" cy="2369880"/>
          </a:xfrm>
          <a:prstGeom prst="rect">
            <a:avLst/>
          </a:prstGeom>
          <a:noFill/>
        </p:spPr>
        <p:txBody>
          <a:bodyPr wrap="none" lIns="0" tIns="0" rIns="0" bIns="0" rtlCol="0">
            <a:spAutoFit/>
          </a:bodyPr>
          <a:lstStyle/>
          <a:p>
            <a:r>
              <a:rPr lang="en-US" sz="2200" dirty="0">
                <a:latin typeface="Arial Narrow" pitchFamily="34" charset="0"/>
              </a:rPr>
              <a:t>The Good:</a:t>
            </a:r>
          </a:p>
          <a:p>
            <a:pPr indent="-342900">
              <a:buFont typeface="Arial" panose="020B0604020202020204" pitchFamily="34" charset="0"/>
              <a:buChar char="•"/>
            </a:pPr>
            <a:r>
              <a:rPr lang="en-US" sz="2200" dirty="0">
                <a:latin typeface="Arial Narrow" pitchFamily="34" charset="0"/>
              </a:rPr>
              <a:t>Buy few copies of expensive options and float them to any user</a:t>
            </a:r>
          </a:p>
          <a:p>
            <a:pPr indent="-342900">
              <a:buFont typeface="Arial" panose="020B0604020202020204" pitchFamily="34" charset="0"/>
              <a:buChar char="•"/>
            </a:pPr>
            <a:r>
              <a:rPr lang="en-US" sz="2200" dirty="0">
                <a:latin typeface="Arial Narrow" pitchFamily="34" charset="0"/>
              </a:rPr>
              <a:t>All clients get the same licenses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p:txBody>
      </p:sp>
    </p:spTree>
    <p:extLst>
      <p:ext uri="{BB962C8B-B14F-4D97-AF65-F5344CB8AC3E}">
        <p14:creationId xmlns:p14="http://schemas.microsoft.com/office/powerpoint/2010/main" val="18992616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Command Configuration</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22731" y="1063765"/>
            <a:ext cx="6796732" cy="3046988"/>
          </a:xfrm>
          <a:prstGeom prst="rect">
            <a:avLst/>
          </a:prstGeom>
          <a:noFill/>
        </p:spPr>
        <p:txBody>
          <a:bodyPr wrap="none" lIns="0" tIns="0" rIns="0" bIns="0" rtlCol="0">
            <a:spAutoFit/>
          </a:bodyPr>
          <a:lstStyle/>
          <a:p>
            <a:r>
              <a:rPr lang="en-US" sz="2200" dirty="0">
                <a:latin typeface="Arial Narrow" pitchFamily="34" charset="0"/>
              </a:rPr>
              <a:t>The Good:</a:t>
            </a:r>
          </a:p>
          <a:p>
            <a:pPr indent="-342900">
              <a:buFont typeface="Arial" panose="020B0604020202020204" pitchFamily="34" charset="0"/>
              <a:buChar char="•"/>
            </a:pPr>
            <a:r>
              <a:rPr lang="en-US" sz="2200" dirty="0">
                <a:latin typeface="Arial Narrow" pitchFamily="34" charset="0"/>
              </a:rPr>
              <a:t>Buy few copies of expensive options and float them to any user</a:t>
            </a:r>
          </a:p>
          <a:p>
            <a:pPr indent="-342900">
              <a:buFont typeface="Arial" panose="020B0604020202020204" pitchFamily="34" charset="0"/>
              <a:buChar char="•"/>
            </a:pPr>
            <a:r>
              <a:rPr lang="en-US" sz="2200" dirty="0">
                <a:latin typeface="Arial Narrow" pitchFamily="34" charset="0"/>
              </a:rPr>
              <a:t>All clients get the same licenses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r>
              <a:rPr lang="en-US" sz="2200" dirty="0">
                <a:latin typeface="Arial Narrow" pitchFamily="34" charset="0"/>
              </a:rPr>
              <a:t>The Bad:</a:t>
            </a:r>
          </a:p>
          <a:p>
            <a:pPr indent="-342900">
              <a:buFont typeface="Arial" panose="020B0604020202020204" pitchFamily="34" charset="0"/>
              <a:buChar char="•"/>
            </a:pPr>
            <a:r>
              <a:rPr lang="en-US" sz="2200" dirty="0">
                <a:latin typeface="Arial Narrow" pitchFamily="34" charset="0"/>
              </a:rPr>
              <a:t>Most users are not used to selecting the license at run time</a:t>
            </a:r>
          </a:p>
          <a:p>
            <a:endParaRPr lang="en-US" sz="2200" dirty="0">
              <a:latin typeface="Arial Narrow" pitchFamily="34" charset="0"/>
            </a:endParaRPr>
          </a:p>
        </p:txBody>
      </p:sp>
    </p:spTree>
    <p:extLst>
      <p:ext uri="{BB962C8B-B14F-4D97-AF65-F5344CB8AC3E}">
        <p14:creationId xmlns:p14="http://schemas.microsoft.com/office/powerpoint/2010/main" val="40904890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Command Configuration</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22731" y="1063765"/>
            <a:ext cx="6796732" cy="3385542"/>
          </a:xfrm>
          <a:prstGeom prst="rect">
            <a:avLst/>
          </a:prstGeom>
          <a:noFill/>
        </p:spPr>
        <p:txBody>
          <a:bodyPr wrap="none" lIns="0" tIns="0" rIns="0" bIns="0" rtlCol="0">
            <a:spAutoFit/>
          </a:bodyPr>
          <a:lstStyle/>
          <a:p>
            <a:r>
              <a:rPr lang="en-US" sz="2200" dirty="0">
                <a:latin typeface="Arial Narrow" pitchFamily="34" charset="0"/>
              </a:rPr>
              <a:t>The Good:</a:t>
            </a:r>
          </a:p>
          <a:p>
            <a:pPr indent="-342900">
              <a:buFont typeface="Arial" panose="020B0604020202020204" pitchFamily="34" charset="0"/>
              <a:buChar char="•"/>
            </a:pPr>
            <a:r>
              <a:rPr lang="en-US" sz="2200" dirty="0">
                <a:latin typeface="Arial Narrow" pitchFamily="34" charset="0"/>
              </a:rPr>
              <a:t>Buy few copies of expensive options and float them to any user</a:t>
            </a:r>
          </a:p>
          <a:p>
            <a:pPr indent="-342900">
              <a:buFont typeface="Arial" panose="020B0604020202020204" pitchFamily="34" charset="0"/>
              <a:buChar char="•"/>
            </a:pPr>
            <a:r>
              <a:rPr lang="en-US" sz="2200" dirty="0">
                <a:latin typeface="Arial Narrow" pitchFamily="34" charset="0"/>
              </a:rPr>
              <a:t>All clients get the same licenses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r>
              <a:rPr lang="en-US" sz="2200" dirty="0">
                <a:latin typeface="Arial Narrow" pitchFamily="34" charset="0"/>
              </a:rPr>
              <a:t>The Bad:</a:t>
            </a:r>
          </a:p>
          <a:p>
            <a:pPr indent="-342900">
              <a:buFont typeface="Arial" panose="020B0604020202020204" pitchFamily="34" charset="0"/>
              <a:buChar char="•"/>
            </a:pPr>
            <a:r>
              <a:rPr lang="en-US" sz="2200" dirty="0">
                <a:latin typeface="Arial Narrow" pitchFamily="34" charset="0"/>
              </a:rPr>
              <a:t>Most users are not used to selecting the license at run time</a:t>
            </a:r>
          </a:p>
          <a:p>
            <a:pPr indent="-342900">
              <a:buFont typeface="Arial" panose="020B0604020202020204" pitchFamily="34" charset="0"/>
              <a:buChar char="•"/>
            </a:pPr>
            <a:r>
              <a:rPr lang="en-US" sz="2200" dirty="0">
                <a:latin typeface="Arial Narrow" pitchFamily="34" charset="0"/>
              </a:rPr>
              <a:t>You have to exit and restart to get a license you might need</a:t>
            </a:r>
          </a:p>
          <a:p>
            <a:endParaRPr lang="en-US" sz="2200" dirty="0">
              <a:latin typeface="Arial Narrow" pitchFamily="34" charset="0"/>
            </a:endParaRPr>
          </a:p>
        </p:txBody>
      </p:sp>
    </p:spTree>
    <p:extLst>
      <p:ext uri="{BB962C8B-B14F-4D97-AF65-F5344CB8AC3E}">
        <p14:creationId xmlns:p14="http://schemas.microsoft.com/office/powerpoint/2010/main" val="805164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Command Configuration</a:t>
            </a:r>
            <a:endParaRPr lang="en-US" dirty="0"/>
          </a:p>
        </p:txBody>
      </p:sp>
      <p:sp>
        <p:nvSpPr>
          <p:cNvPr id="4" name="Footer Placeholder 3"/>
          <p:cNvSpPr>
            <a:spLocks noGrp="1"/>
          </p:cNvSpPr>
          <p:nvPr>
            <p:ph type="ftr" sz="quarter" idx="3"/>
          </p:nvPr>
        </p:nvSpPr>
        <p:spPr/>
        <p:txBody>
          <a:bodyPr/>
          <a:lstStyle/>
          <a:p>
            <a:endParaRPr lang="en-US" dirty="0"/>
          </a:p>
        </p:txBody>
      </p:sp>
      <p:sp>
        <p:nvSpPr>
          <p:cNvPr id="11" name="TextBox 10"/>
          <p:cNvSpPr txBox="1"/>
          <p:nvPr/>
        </p:nvSpPr>
        <p:spPr>
          <a:xfrm>
            <a:off x="344905" y="1002632"/>
            <a:ext cx="4629472" cy="892552"/>
          </a:xfrm>
          <a:prstGeom prst="rect">
            <a:avLst/>
          </a:prstGeom>
          <a:noFill/>
        </p:spPr>
        <p:txBody>
          <a:bodyPr wrap="none" lIns="0" tIns="0" rIns="0" bIns="0" rtlCol="0">
            <a:spAutoFit/>
          </a:bodyPr>
          <a:lstStyle/>
          <a:p>
            <a:r>
              <a:rPr lang="en-US" sz="2200" dirty="0">
                <a:latin typeface="Arial Narrow" pitchFamily="34" charset="0"/>
              </a:rPr>
              <a:t>The Ugly:</a:t>
            </a:r>
          </a:p>
          <a:p>
            <a:r>
              <a:rPr lang="en-US" sz="2200" dirty="0">
                <a:latin typeface="Arial Narrow" pitchFamily="34" charset="0"/>
              </a:rPr>
              <a:t>Configure unique licenses on client machines</a:t>
            </a:r>
          </a:p>
          <a:p>
            <a:endParaRPr lang="en-US" sz="1400" dirty="0" smtClean="0"/>
          </a:p>
        </p:txBody>
      </p:sp>
    </p:spTree>
    <p:extLst>
      <p:ext uri="{BB962C8B-B14F-4D97-AF65-F5344CB8AC3E}">
        <p14:creationId xmlns:p14="http://schemas.microsoft.com/office/powerpoint/2010/main" val="7084597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Command Configuration</a:t>
            </a:r>
            <a:endParaRPr lang="en-US" dirty="0"/>
          </a:p>
        </p:txBody>
      </p:sp>
      <p:sp>
        <p:nvSpPr>
          <p:cNvPr id="4" name="Footer Placeholder 3"/>
          <p:cNvSpPr>
            <a:spLocks noGrp="1"/>
          </p:cNvSpPr>
          <p:nvPr>
            <p:ph type="ftr" sz="quarter" idx="3"/>
          </p:nvPr>
        </p:nvSpPr>
        <p:spPr/>
        <p:txBody>
          <a:bodyPr/>
          <a:lstStyle/>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203" y="2287189"/>
            <a:ext cx="1588111" cy="2117481"/>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4665" y="2033971"/>
            <a:ext cx="1451722" cy="2468294"/>
          </a:xfrm>
          <a:prstGeom prst="rect">
            <a:avLst/>
          </a:prstGeom>
        </p:spPr>
      </p:pic>
      <p:sp>
        <p:nvSpPr>
          <p:cNvPr id="8" name="TextBox 7"/>
          <p:cNvSpPr txBox="1"/>
          <p:nvPr/>
        </p:nvSpPr>
        <p:spPr>
          <a:xfrm>
            <a:off x="1098899" y="4702697"/>
            <a:ext cx="1461939" cy="215444"/>
          </a:xfrm>
          <a:prstGeom prst="rect">
            <a:avLst/>
          </a:prstGeom>
          <a:noFill/>
        </p:spPr>
        <p:txBody>
          <a:bodyPr wrap="none" lIns="0" tIns="0" rIns="0" bIns="0" rtlCol="0">
            <a:spAutoFit/>
          </a:bodyPr>
          <a:lstStyle/>
          <a:p>
            <a:r>
              <a:rPr lang="en-US" sz="1400" dirty="0" smtClean="0"/>
              <a:t>Expert Framework</a:t>
            </a:r>
          </a:p>
        </p:txBody>
      </p:sp>
      <p:sp>
        <p:nvSpPr>
          <p:cNvPr id="9" name="TextBox 8"/>
          <p:cNvSpPr txBox="1"/>
          <p:nvPr/>
        </p:nvSpPr>
        <p:spPr>
          <a:xfrm>
            <a:off x="4156277" y="4707387"/>
            <a:ext cx="617157" cy="215444"/>
          </a:xfrm>
          <a:prstGeom prst="rect">
            <a:avLst/>
          </a:prstGeom>
          <a:noFill/>
        </p:spPr>
        <p:txBody>
          <a:bodyPr wrap="none" lIns="0" tIns="0" rIns="0" bIns="0" rtlCol="0">
            <a:spAutoFit/>
          </a:bodyPr>
          <a:lstStyle/>
          <a:p>
            <a:r>
              <a:rPr lang="en-US" sz="1400" dirty="0" smtClean="0"/>
              <a:t>Manikin</a:t>
            </a:r>
          </a:p>
        </p:txBody>
      </p:sp>
      <p:sp>
        <p:nvSpPr>
          <p:cNvPr id="11" name="TextBox 10"/>
          <p:cNvSpPr txBox="1"/>
          <p:nvPr/>
        </p:nvSpPr>
        <p:spPr>
          <a:xfrm>
            <a:off x="344905" y="1002632"/>
            <a:ext cx="4629472" cy="892552"/>
          </a:xfrm>
          <a:prstGeom prst="rect">
            <a:avLst/>
          </a:prstGeom>
          <a:noFill/>
        </p:spPr>
        <p:txBody>
          <a:bodyPr wrap="none" lIns="0" tIns="0" rIns="0" bIns="0" rtlCol="0">
            <a:spAutoFit/>
          </a:bodyPr>
          <a:lstStyle/>
          <a:p>
            <a:r>
              <a:rPr lang="en-US" sz="2200" dirty="0">
                <a:latin typeface="Arial Narrow" pitchFamily="34" charset="0"/>
              </a:rPr>
              <a:t>The Ugly:</a:t>
            </a:r>
          </a:p>
          <a:p>
            <a:r>
              <a:rPr lang="en-US" sz="2200" dirty="0">
                <a:latin typeface="Arial Narrow" pitchFamily="34" charset="0"/>
              </a:rPr>
              <a:t>Configure unique licenses on client machines</a:t>
            </a:r>
          </a:p>
          <a:p>
            <a:endParaRPr lang="en-US" sz="1400" dirty="0" smtClean="0"/>
          </a:p>
        </p:txBody>
      </p:sp>
    </p:spTree>
    <p:extLst>
      <p:ext uri="{BB962C8B-B14F-4D97-AF65-F5344CB8AC3E}">
        <p14:creationId xmlns:p14="http://schemas.microsoft.com/office/powerpoint/2010/main" val="7742282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Command Configuration</a:t>
            </a:r>
            <a:endParaRPr lang="en-US" dirty="0"/>
          </a:p>
        </p:txBody>
      </p:sp>
      <p:sp>
        <p:nvSpPr>
          <p:cNvPr id="4" name="Footer Placeholder 3"/>
          <p:cNvSpPr>
            <a:spLocks noGrp="1"/>
          </p:cNvSpPr>
          <p:nvPr>
            <p:ph type="ftr" sz="quarter" idx="3"/>
          </p:nvPr>
        </p:nvSpPr>
        <p:spPr/>
        <p:txBody>
          <a:bodyPr/>
          <a:lstStyle/>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203" y="2287189"/>
            <a:ext cx="1588111" cy="2117481"/>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4665" y="2033971"/>
            <a:ext cx="1451722" cy="2468294"/>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8355" y="1696639"/>
            <a:ext cx="1543004" cy="2954998"/>
          </a:xfrm>
          <a:prstGeom prst="rect">
            <a:avLst/>
          </a:prstGeom>
        </p:spPr>
      </p:pic>
      <p:sp>
        <p:nvSpPr>
          <p:cNvPr id="8" name="TextBox 7"/>
          <p:cNvSpPr txBox="1"/>
          <p:nvPr/>
        </p:nvSpPr>
        <p:spPr>
          <a:xfrm>
            <a:off x="1098899" y="4702697"/>
            <a:ext cx="1461939" cy="215444"/>
          </a:xfrm>
          <a:prstGeom prst="rect">
            <a:avLst/>
          </a:prstGeom>
          <a:noFill/>
        </p:spPr>
        <p:txBody>
          <a:bodyPr wrap="none" lIns="0" tIns="0" rIns="0" bIns="0" rtlCol="0">
            <a:spAutoFit/>
          </a:bodyPr>
          <a:lstStyle/>
          <a:p>
            <a:r>
              <a:rPr lang="en-US" sz="1400" dirty="0" smtClean="0"/>
              <a:t>Expert Framework</a:t>
            </a:r>
          </a:p>
        </p:txBody>
      </p:sp>
      <p:sp>
        <p:nvSpPr>
          <p:cNvPr id="9" name="TextBox 8"/>
          <p:cNvSpPr txBox="1"/>
          <p:nvPr/>
        </p:nvSpPr>
        <p:spPr>
          <a:xfrm>
            <a:off x="4156277" y="4707387"/>
            <a:ext cx="617157" cy="215444"/>
          </a:xfrm>
          <a:prstGeom prst="rect">
            <a:avLst/>
          </a:prstGeom>
          <a:noFill/>
        </p:spPr>
        <p:txBody>
          <a:bodyPr wrap="none" lIns="0" tIns="0" rIns="0" bIns="0" rtlCol="0">
            <a:spAutoFit/>
          </a:bodyPr>
          <a:lstStyle/>
          <a:p>
            <a:r>
              <a:rPr lang="en-US" sz="1400" dirty="0" smtClean="0"/>
              <a:t>Manikin</a:t>
            </a:r>
          </a:p>
        </p:txBody>
      </p:sp>
      <p:sp>
        <p:nvSpPr>
          <p:cNvPr id="15" name="Curved Up Arrow 14"/>
          <p:cNvSpPr/>
          <p:nvPr/>
        </p:nvSpPr>
        <p:spPr>
          <a:xfrm>
            <a:off x="1875236" y="5079919"/>
            <a:ext cx="5324621" cy="935501"/>
          </a:xfrm>
          <a:prstGeom prst="curved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p:txBody>
      </p:sp>
      <p:sp>
        <p:nvSpPr>
          <p:cNvPr id="10" name="TextBox 9"/>
          <p:cNvSpPr txBox="1"/>
          <p:nvPr/>
        </p:nvSpPr>
        <p:spPr>
          <a:xfrm>
            <a:off x="3046998" y="5558219"/>
            <a:ext cx="2835713" cy="738664"/>
          </a:xfrm>
          <a:prstGeom prst="rect">
            <a:avLst/>
          </a:prstGeom>
          <a:noFill/>
        </p:spPr>
        <p:txBody>
          <a:bodyPr wrap="none" lIns="0" tIns="0" rIns="0" bIns="0" rtlCol="0">
            <a:spAutoFit/>
          </a:bodyPr>
          <a:lstStyle/>
          <a:p>
            <a:pPr algn="ctr"/>
            <a:r>
              <a:rPr lang="en-US" sz="1400" dirty="0" smtClean="0"/>
              <a:t>Giving framework to Wilma requires</a:t>
            </a:r>
          </a:p>
          <a:p>
            <a:pPr algn="ctr"/>
            <a:r>
              <a:rPr lang="en-US" sz="1000" dirty="0" smtClean="0"/>
              <a:t> </a:t>
            </a:r>
          </a:p>
          <a:p>
            <a:pPr algn="ctr"/>
            <a:endParaRPr lang="en-US" sz="1000" dirty="0" smtClean="0"/>
          </a:p>
          <a:p>
            <a:pPr algn="ctr"/>
            <a:r>
              <a:rPr lang="en-US" sz="1400" dirty="0" smtClean="0"/>
              <a:t>reconfiguring two client machines</a:t>
            </a:r>
          </a:p>
        </p:txBody>
      </p:sp>
      <p:sp>
        <p:nvSpPr>
          <p:cNvPr id="11" name="TextBox 10"/>
          <p:cNvSpPr txBox="1"/>
          <p:nvPr/>
        </p:nvSpPr>
        <p:spPr>
          <a:xfrm>
            <a:off x="344905" y="1002632"/>
            <a:ext cx="4629472" cy="892552"/>
          </a:xfrm>
          <a:prstGeom prst="rect">
            <a:avLst/>
          </a:prstGeom>
          <a:noFill/>
        </p:spPr>
        <p:txBody>
          <a:bodyPr wrap="none" lIns="0" tIns="0" rIns="0" bIns="0" rtlCol="0">
            <a:spAutoFit/>
          </a:bodyPr>
          <a:lstStyle/>
          <a:p>
            <a:r>
              <a:rPr lang="en-US" sz="2200" dirty="0">
                <a:latin typeface="Arial Narrow" pitchFamily="34" charset="0"/>
              </a:rPr>
              <a:t>The Ugly:</a:t>
            </a:r>
          </a:p>
          <a:p>
            <a:r>
              <a:rPr lang="en-US" sz="2200" dirty="0">
                <a:latin typeface="Arial Narrow" pitchFamily="34" charset="0"/>
              </a:rPr>
              <a:t>Configure unique licenses on client machines</a:t>
            </a:r>
          </a:p>
          <a:p>
            <a:endParaRPr lang="en-US" sz="1400" dirty="0" smtClean="0"/>
          </a:p>
        </p:txBody>
      </p:sp>
    </p:spTree>
    <p:extLst>
      <p:ext uri="{BB962C8B-B14F-4D97-AF65-F5344CB8AC3E}">
        <p14:creationId xmlns:p14="http://schemas.microsoft.com/office/powerpoint/2010/main" val="4158778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6" name="Subtitle 5"/>
          <p:cNvSpPr>
            <a:spLocks noGrp="1"/>
          </p:cNvSpPr>
          <p:nvPr>
            <p:ph type="subTitle" idx="15"/>
          </p:nvPr>
        </p:nvSpPr>
        <p:spPr>
          <a:xfrm>
            <a:off x="448056" y="1008659"/>
            <a:ext cx="8695944" cy="338328"/>
          </a:xfrm>
        </p:spPr>
        <p:txBody>
          <a:bodyPr/>
          <a:lstStyle/>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6982984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6" name="Subtitle 5"/>
          <p:cNvSpPr>
            <a:spLocks noGrp="1"/>
          </p:cNvSpPr>
          <p:nvPr>
            <p:ph type="subTitle" idx="15"/>
          </p:nvPr>
        </p:nvSpPr>
        <p:spPr>
          <a:xfrm>
            <a:off x="448056" y="1008659"/>
            <a:ext cx="8695944" cy="338328"/>
          </a:xfrm>
        </p:spPr>
        <p:txBody>
          <a:bodyPr/>
          <a:lstStyle/>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sp>
        <p:nvSpPr>
          <p:cNvPr id="10" name="TextBox 9"/>
          <p:cNvSpPr txBox="1"/>
          <p:nvPr/>
        </p:nvSpPr>
        <p:spPr>
          <a:xfrm>
            <a:off x="676607" y="1631852"/>
            <a:ext cx="6229269" cy="2154436"/>
          </a:xfrm>
          <a:prstGeom prst="rect">
            <a:avLst/>
          </a:prstGeom>
          <a:noFill/>
        </p:spPr>
        <p:txBody>
          <a:bodyPr wrap="none" lIns="0" tIns="0" rIns="0" bIns="0" rtlCol="0">
            <a:spAutoFit/>
          </a:bodyPr>
          <a:lstStyle/>
          <a:p>
            <a:r>
              <a:rPr lang="en-US" sz="1400" dirty="0">
                <a:latin typeface="Courier New" panose="02070309020205020404" pitchFamily="49" charset="0"/>
                <a:cs typeface="Courier New" panose="02070309020205020404" pitchFamily="49" charset="0"/>
              </a:rPr>
              <a:t>#################### FLOATING License ####################</a:t>
            </a:r>
          </a:p>
          <a:p>
            <a:r>
              <a:rPr lang="en-US" sz="1400" dirty="0">
                <a:latin typeface="Courier New" panose="02070309020205020404" pitchFamily="49" charset="0"/>
                <a:cs typeface="Courier New" panose="02070309020205020404" pitchFamily="49" charset="0"/>
              </a:rPr>
              <a:t># Serviceable = </a:t>
            </a:r>
            <a:r>
              <a:rPr lang="en-US" sz="1400" dirty="0" err="1">
                <a:latin typeface="Courier New" panose="02070309020205020404" pitchFamily="49" charset="0"/>
                <a:cs typeface="Courier New" panose="02070309020205020404" pitchFamily="49" charset="0"/>
              </a:rPr>
              <a:t>Creo</a:t>
            </a:r>
            <a:r>
              <a:rPr lang="en-US" sz="1400" dirty="0">
                <a:latin typeface="Courier New" panose="02070309020205020404" pitchFamily="49" charset="0"/>
                <a:cs typeface="Courier New" panose="02070309020205020404" pitchFamily="49" charset="0"/>
              </a:rPr>
              <a:t> Enterprise SE (formerly Pro/ENGINEER)</a:t>
            </a:r>
          </a:p>
          <a:p>
            <a:r>
              <a:rPr lang="en-US" sz="1400" dirty="0">
                <a:latin typeface="Courier New" panose="02070309020205020404" pitchFamily="49" charset="0"/>
                <a:cs typeface="Courier New" panose="02070309020205020404" pitchFamily="49" charset="0"/>
              </a:rPr>
              <a:t># Feature Name = </a:t>
            </a:r>
            <a:r>
              <a:rPr lang="en-US" sz="1400" b="1" dirty="0">
                <a:cs typeface="Courier New" panose="02070309020205020404" pitchFamily="49" charset="0"/>
              </a:rPr>
              <a:t>PROE_Flex3C</a:t>
            </a:r>
          </a:p>
          <a:p>
            <a:r>
              <a:rPr lang="en-US" sz="1400" dirty="0">
                <a:latin typeface="Courier New" panose="02070309020205020404" pitchFamily="49" charset="0"/>
                <a:cs typeface="Courier New" panose="02070309020205020404" pitchFamily="49" charset="0"/>
              </a:rPr>
              <a:t># Feature Version = </a:t>
            </a:r>
            <a:r>
              <a:rPr lang="en-US" sz="1400" b="1" dirty="0">
                <a:cs typeface="Courier New" panose="02070309020205020404" pitchFamily="49" charset="0"/>
              </a:rPr>
              <a:t>33.0</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Super Bundle 10114 Instance  ##########</a:t>
            </a:r>
          </a:p>
          <a:p>
            <a:r>
              <a:rPr lang="en-US" sz="1400" dirty="0">
                <a:latin typeface="Courier New" panose="02070309020205020404" pitchFamily="49" charset="0"/>
                <a:cs typeface="Courier New" panose="02070309020205020404" pitchFamily="49" charset="0"/>
              </a:rPr>
              <a:t># Serviceable = Complete Machining Option</a:t>
            </a:r>
          </a:p>
          <a:p>
            <a:r>
              <a:rPr lang="en-US" sz="1400" dirty="0">
                <a:latin typeface="Courier New" panose="02070309020205020404" pitchFamily="49" charset="0"/>
                <a:cs typeface="Courier New" panose="02070309020205020404" pitchFamily="49" charset="0"/>
              </a:rPr>
              <a:t># Feature Name = </a:t>
            </a:r>
            <a:r>
              <a:rPr lang="en-US" sz="1400" b="1" dirty="0">
                <a:cs typeface="Courier New" panose="02070309020205020404" pitchFamily="49" charset="0"/>
              </a:rPr>
              <a:t>10114</a:t>
            </a:r>
          </a:p>
          <a:p>
            <a:r>
              <a:rPr lang="en-US" sz="1400" dirty="0">
                <a:latin typeface="Courier New" panose="02070309020205020404" pitchFamily="49" charset="0"/>
                <a:cs typeface="Courier New" panose="02070309020205020404" pitchFamily="49" charset="0"/>
              </a:rPr>
              <a:t># Feature Version = </a:t>
            </a:r>
            <a:r>
              <a:rPr lang="en-US" sz="1400" b="1" dirty="0">
                <a:cs typeface="Courier New" panose="02070309020205020404" pitchFamily="49" charset="0"/>
              </a:rPr>
              <a:t>33.0</a:t>
            </a:r>
          </a:p>
          <a:p>
            <a:endParaRPr lang="en-US" sz="1400" dirty="0" smtClean="0"/>
          </a:p>
        </p:txBody>
      </p:sp>
      <p:sp>
        <p:nvSpPr>
          <p:cNvPr id="2" name="TextBox 1"/>
          <p:cNvSpPr txBox="1"/>
          <p:nvPr/>
        </p:nvSpPr>
        <p:spPr>
          <a:xfrm>
            <a:off x="513347" y="985521"/>
            <a:ext cx="1761316" cy="3385542"/>
          </a:xfrm>
          <a:prstGeom prst="rect">
            <a:avLst/>
          </a:prstGeom>
          <a:noFill/>
        </p:spPr>
        <p:txBody>
          <a:bodyPr wrap="none" lIns="0" tIns="0" rIns="0" bIns="0" rtlCol="0">
            <a:spAutoFit/>
          </a:bodyPr>
          <a:lstStyle/>
          <a:p>
            <a:r>
              <a:rPr lang="en-US" sz="2200" dirty="0">
                <a:latin typeface="Arial Narrow" pitchFamily="34" charset="0"/>
              </a:rPr>
              <a:t>Your License File</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p:txBody>
      </p:sp>
    </p:spTree>
    <p:extLst>
      <p:ext uri="{BB962C8B-B14F-4D97-AF65-F5344CB8AC3E}">
        <p14:creationId xmlns:p14="http://schemas.microsoft.com/office/powerpoint/2010/main" val="1684501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Help!... I’m spending too much!</a:t>
            </a:r>
            <a:endParaRPr lang="en-US" dirty="0"/>
          </a:p>
        </p:txBody>
      </p:sp>
      <p:sp>
        <p:nvSpPr>
          <p:cNvPr id="4" name="Footer Placeholder 3"/>
          <p:cNvSpPr>
            <a:spLocks noGrp="1"/>
          </p:cNvSpPr>
          <p:nvPr>
            <p:ph type="ftr" sz="quarter" idx="3"/>
          </p:nvPr>
        </p:nvSpPr>
        <p:spPr/>
        <p:txBody>
          <a:bodyPr/>
          <a:lstStyle/>
          <a:p>
            <a:endParaRPr lang="en-US" dirty="0"/>
          </a:p>
        </p:txBody>
      </p:sp>
      <p:pic>
        <p:nvPicPr>
          <p:cNvPr id="1026" name="Picture 2" descr="C:\Users\haigh1\AppData\Local\Microsoft\Windows\Temporary Internet Files\Content.IE5\WHWQFJU8\MC90044132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9714" y="1730352"/>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50524" y="1042736"/>
            <a:ext cx="7987623" cy="2092881"/>
          </a:xfrm>
          <a:prstGeom prst="rect">
            <a:avLst/>
          </a:prstGeom>
          <a:noFill/>
        </p:spPr>
        <p:txBody>
          <a:bodyPr wrap="square" lIns="0" tIns="0" rIns="0" bIns="0" rtlCol="0">
            <a:spAutoFit/>
          </a:bodyPr>
          <a:lstStyle/>
          <a:p>
            <a:pPr algn="ctr"/>
            <a:r>
              <a:rPr lang="en-US" sz="2400" b="1" dirty="0"/>
              <a:t>It’s all about the money!</a:t>
            </a:r>
          </a:p>
          <a:p>
            <a:endParaRPr lang="en-US" sz="2400" dirty="0" smtClean="0"/>
          </a:p>
          <a:p>
            <a:r>
              <a:rPr lang="en-US" sz="2200" dirty="0">
                <a:latin typeface="Arial Narrow" pitchFamily="34" charset="0"/>
              </a:rPr>
              <a:t>Save money by:</a:t>
            </a:r>
          </a:p>
          <a:p>
            <a:pPr indent="-342900">
              <a:buFont typeface="Arial" panose="020B0604020202020204" pitchFamily="34" charset="0"/>
              <a:buChar char="•"/>
            </a:pPr>
            <a:r>
              <a:rPr lang="en-US" sz="2200" dirty="0">
                <a:latin typeface="Arial Narrow" pitchFamily="34" charset="0"/>
              </a:rPr>
              <a:t>Managing licenses availability</a:t>
            </a:r>
          </a:p>
          <a:p>
            <a:pPr indent="-342900">
              <a:buFont typeface="Arial" panose="020B0604020202020204" pitchFamily="34" charset="0"/>
              <a:buChar char="•"/>
            </a:pPr>
            <a:r>
              <a:rPr lang="en-US" sz="2200" dirty="0">
                <a:latin typeface="Arial Narrow" pitchFamily="34" charset="0"/>
              </a:rPr>
              <a:t>Properly allocating licenses</a:t>
            </a:r>
          </a:p>
          <a:p>
            <a:endParaRPr lang="en-US" sz="2200" dirty="0">
              <a:latin typeface="Arial Narrow" pitchFamily="34" charset="0"/>
            </a:endParaRPr>
          </a:p>
        </p:txBody>
      </p:sp>
    </p:spTree>
    <p:extLst>
      <p:ext uri="{BB962C8B-B14F-4D97-AF65-F5344CB8AC3E}">
        <p14:creationId xmlns:p14="http://schemas.microsoft.com/office/powerpoint/2010/main" val="19641831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6" name="Subtitle 5"/>
          <p:cNvSpPr>
            <a:spLocks noGrp="1"/>
          </p:cNvSpPr>
          <p:nvPr>
            <p:ph type="subTitle" idx="15"/>
          </p:nvPr>
        </p:nvSpPr>
        <p:spPr>
          <a:xfrm>
            <a:off x="448056" y="1008659"/>
            <a:ext cx="8695944" cy="338328"/>
          </a:xfrm>
        </p:spPr>
        <p:txBody>
          <a:bodyPr/>
          <a:lstStyle/>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sp>
        <p:nvSpPr>
          <p:cNvPr id="10" name="TextBox 9"/>
          <p:cNvSpPr txBox="1"/>
          <p:nvPr/>
        </p:nvSpPr>
        <p:spPr>
          <a:xfrm>
            <a:off x="676607" y="1631852"/>
            <a:ext cx="6229269" cy="2154436"/>
          </a:xfrm>
          <a:prstGeom prst="rect">
            <a:avLst/>
          </a:prstGeom>
          <a:noFill/>
        </p:spPr>
        <p:txBody>
          <a:bodyPr wrap="none" lIns="0" tIns="0" rIns="0" bIns="0" rtlCol="0">
            <a:spAutoFit/>
          </a:bodyPr>
          <a:lstStyle/>
          <a:p>
            <a:r>
              <a:rPr lang="en-US" sz="1400" dirty="0">
                <a:latin typeface="Courier New" panose="02070309020205020404" pitchFamily="49" charset="0"/>
                <a:cs typeface="Courier New" panose="02070309020205020404" pitchFamily="49" charset="0"/>
              </a:rPr>
              <a:t>#################### FLOATING License ####################</a:t>
            </a:r>
          </a:p>
          <a:p>
            <a:r>
              <a:rPr lang="en-US" sz="1400" dirty="0">
                <a:latin typeface="Courier New" panose="02070309020205020404" pitchFamily="49" charset="0"/>
                <a:cs typeface="Courier New" panose="02070309020205020404" pitchFamily="49" charset="0"/>
              </a:rPr>
              <a:t># Serviceable = </a:t>
            </a:r>
            <a:r>
              <a:rPr lang="en-US" sz="1400" dirty="0" err="1">
                <a:latin typeface="Courier New" panose="02070309020205020404" pitchFamily="49" charset="0"/>
                <a:cs typeface="Courier New" panose="02070309020205020404" pitchFamily="49" charset="0"/>
              </a:rPr>
              <a:t>Creo</a:t>
            </a:r>
            <a:r>
              <a:rPr lang="en-US" sz="1400" dirty="0">
                <a:latin typeface="Courier New" panose="02070309020205020404" pitchFamily="49" charset="0"/>
                <a:cs typeface="Courier New" panose="02070309020205020404" pitchFamily="49" charset="0"/>
              </a:rPr>
              <a:t> Enterprise SE (formerly Pro/ENGINEER)</a:t>
            </a:r>
          </a:p>
          <a:p>
            <a:r>
              <a:rPr lang="en-US" sz="1400" dirty="0">
                <a:latin typeface="Courier New" panose="02070309020205020404" pitchFamily="49" charset="0"/>
                <a:cs typeface="Courier New" panose="02070309020205020404" pitchFamily="49" charset="0"/>
              </a:rPr>
              <a:t># Feature Name = </a:t>
            </a:r>
            <a:r>
              <a:rPr lang="en-US" sz="1400" b="1" dirty="0">
                <a:cs typeface="Courier New" panose="02070309020205020404" pitchFamily="49" charset="0"/>
              </a:rPr>
              <a:t>PROE_Flex3C</a:t>
            </a:r>
          </a:p>
          <a:p>
            <a:r>
              <a:rPr lang="en-US" sz="1400" dirty="0">
                <a:latin typeface="Courier New" panose="02070309020205020404" pitchFamily="49" charset="0"/>
                <a:cs typeface="Courier New" panose="02070309020205020404" pitchFamily="49" charset="0"/>
              </a:rPr>
              <a:t># Feature Version = </a:t>
            </a:r>
            <a:r>
              <a:rPr lang="en-US" sz="1400" b="1" dirty="0">
                <a:cs typeface="Courier New" panose="02070309020205020404" pitchFamily="49" charset="0"/>
              </a:rPr>
              <a:t>33.0</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Super Bundle 10114 Instance  ##########</a:t>
            </a:r>
          </a:p>
          <a:p>
            <a:r>
              <a:rPr lang="en-US" sz="1400" dirty="0">
                <a:latin typeface="Courier New" panose="02070309020205020404" pitchFamily="49" charset="0"/>
                <a:cs typeface="Courier New" panose="02070309020205020404" pitchFamily="49" charset="0"/>
              </a:rPr>
              <a:t># Serviceable = Complete Machining Option</a:t>
            </a:r>
          </a:p>
          <a:p>
            <a:r>
              <a:rPr lang="en-US" sz="1400" dirty="0">
                <a:latin typeface="Courier New" panose="02070309020205020404" pitchFamily="49" charset="0"/>
                <a:cs typeface="Courier New" panose="02070309020205020404" pitchFamily="49" charset="0"/>
              </a:rPr>
              <a:t># Feature Name = </a:t>
            </a:r>
            <a:r>
              <a:rPr lang="en-US" sz="1400" b="1" dirty="0">
                <a:cs typeface="Courier New" panose="02070309020205020404" pitchFamily="49" charset="0"/>
              </a:rPr>
              <a:t>10114</a:t>
            </a:r>
          </a:p>
          <a:p>
            <a:r>
              <a:rPr lang="en-US" sz="1400" dirty="0">
                <a:latin typeface="Courier New" panose="02070309020205020404" pitchFamily="49" charset="0"/>
                <a:cs typeface="Courier New" panose="02070309020205020404" pitchFamily="49" charset="0"/>
              </a:rPr>
              <a:t># Feature Version = </a:t>
            </a:r>
            <a:r>
              <a:rPr lang="en-US" sz="1400" b="1" dirty="0">
                <a:cs typeface="Courier New" panose="02070309020205020404" pitchFamily="49" charset="0"/>
              </a:rPr>
              <a:t>33.0</a:t>
            </a:r>
          </a:p>
          <a:p>
            <a:endParaRPr lang="en-US" sz="1400" dirty="0" smtClean="0"/>
          </a:p>
        </p:txBody>
      </p:sp>
      <p:sp>
        <p:nvSpPr>
          <p:cNvPr id="2" name="TextBox 1"/>
          <p:cNvSpPr txBox="1"/>
          <p:nvPr/>
        </p:nvSpPr>
        <p:spPr>
          <a:xfrm>
            <a:off x="513347" y="985521"/>
            <a:ext cx="1761316" cy="3385542"/>
          </a:xfrm>
          <a:prstGeom prst="rect">
            <a:avLst/>
          </a:prstGeom>
          <a:noFill/>
        </p:spPr>
        <p:txBody>
          <a:bodyPr wrap="none" lIns="0" tIns="0" rIns="0" bIns="0" rtlCol="0">
            <a:spAutoFit/>
          </a:bodyPr>
          <a:lstStyle/>
          <a:p>
            <a:r>
              <a:rPr lang="en-US" sz="2200" dirty="0">
                <a:latin typeface="Arial Narrow" pitchFamily="34" charset="0"/>
              </a:rPr>
              <a:t>Your License File</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p:txBody>
      </p:sp>
      <p:cxnSp>
        <p:nvCxnSpPr>
          <p:cNvPr id="7" name="Straight Arrow Connector 6"/>
          <p:cNvCxnSpPr/>
          <p:nvPr/>
        </p:nvCxnSpPr>
        <p:spPr>
          <a:xfrm flipH="1">
            <a:off x="3771253" y="2159658"/>
            <a:ext cx="1220596"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p:nvPr/>
        </p:nvCxnSpPr>
        <p:spPr>
          <a:xfrm flipH="1">
            <a:off x="3773178" y="3238058"/>
            <a:ext cx="1220596"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617009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6" name="Subtitle 5"/>
          <p:cNvSpPr>
            <a:spLocks noGrp="1"/>
          </p:cNvSpPr>
          <p:nvPr>
            <p:ph type="subTitle" idx="15"/>
          </p:nvPr>
        </p:nvSpPr>
        <p:spPr>
          <a:xfrm>
            <a:off x="448056" y="1008659"/>
            <a:ext cx="8695944" cy="338328"/>
          </a:xfrm>
        </p:spPr>
        <p:txBody>
          <a:bodyPr/>
          <a:lstStyle/>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sp>
        <p:nvSpPr>
          <p:cNvPr id="10" name="TextBox 9"/>
          <p:cNvSpPr txBox="1"/>
          <p:nvPr/>
        </p:nvSpPr>
        <p:spPr>
          <a:xfrm>
            <a:off x="676607" y="1631852"/>
            <a:ext cx="6229269" cy="2154436"/>
          </a:xfrm>
          <a:prstGeom prst="rect">
            <a:avLst/>
          </a:prstGeom>
          <a:noFill/>
        </p:spPr>
        <p:txBody>
          <a:bodyPr wrap="none" lIns="0" tIns="0" rIns="0" bIns="0" rtlCol="0">
            <a:spAutoFit/>
          </a:bodyPr>
          <a:lstStyle/>
          <a:p>
            <a:r>
              <a:rPr lang="en-US" sz="1400" dirty="0">
                <a:latin typeface="Courier New" panose="02070309020205020404" pitchFamily="49" charset="0"/>
                <a:cs typeface="Courier New" panose="02070309020205020404" pitchFamily="49" charset="0"/>
              </a:rPr>
              <a:t>#################### FLOATING License ####################</a:t>
            </a:r>
          </a:p>
          <a:p>
            <a:r>
              <a:rPr lang="en-US" sz="1400" dirty="0">
                <a:latin typeface="Courier New" panose="02070309020205020404" pitchFamily="49" charset="0"/>
                <a:cs typeface="Courier New" panose="02070309020205020404" pitchFamily="49" charset="0"/>
              </a:rPr>
              <a:t># Serviceable = </a:t>
            </a:r>
            <a:r>
              <a:rPr lang="en-US" sz="1400" dirty="0" err="1">
                <a:latin typeface="Courier New" panose="02070309020205020404" pitchFamily="49" charset="0"/>
                <a:cs typeface="Courier New" panose="02070309020205020404" pitchFamily="49" charset="0"/>
              </a:rPr>
              <a:t>Creo</a:t>
            </a:r>
            <a:r>
              <a:rPr lang="en-US" sz="1400" dirty="0">
                <a:latin typeface="Courier New" panose="02070309020205020404" pitchFamily="49" charset="0"/>
                <a:cs typeface="Courier New" panose="02070309020205020404" pitchFamily="49" charset="0"/>
              </a:rPr>
              <a:t> Enterprise SE (formerly Pro/ENGINEER)</a:t>
            </a:r>
          </a:p>
          <a:p>
            <a:r>
              <a:rPr lang="en-US" sz="1400" dirty="0">
                <a:latin typeface="Courier New" panose="02070309020205020404" pitchFamily="49" charset="0"/>
                <a:cs typeface="Courier New" panose="02070309020205020404" pitchFamily="49" charset="0"/>
              </a:rPr>
              <a:t># Feature Name = </a:t>
            </a:r>
            <a:r>
              <a:rPr lang="en-US" sz="1400" b="1" dirty="0">
                <a:cs typeface="Courier New" panose="02070309020205020404" pitchFamily="49" charset="0"/>
              </a:rPr>
              <a:t>PROE_Flex3C</a:t>
            </a:r>
          </a:p>
          <a:p>
            <a:r>
              <a:rPr lang="en-US" sz="1400" dirty="0">
                <a:latin typeface="Courier New" panose="02070309020205020404" pitchFamily="49" charset="0"/>
                <a:cs typeface="Courier New" panose="02070309020205020404" pitchFamily="49" charset="0"/>
              </a:rPr>
              <a:t># Feature Version = </a:t>
            </a:r>
            <a:r>
              <a:rPr lang="en-US" sz="1400" b="1" dirty="0">
                <a:cs typeface="Courier New" panose="02070309020205020404" pitchFamily="49" charset="0"/>
              </a:rPr>
              <a:t>33.0</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Super Bundle 10114 Instance  ##########</a:t>
            </a:r>
          </a:p>
          <a:p>
            <a:r>
              <a:rPr lang="en-US" sz="1400" dirty="0">
                <a:latin typeface="Courier New" panose="02070309020205020404" pitchFamily="49" charset="0"/>
                <a:cs typeface="Courier New" panose="02070309020205020404" pitchFamily="49" charset="0"/>
              </a:rPr>
              <a:t># Serviceable = Complete Machining Option</a:t>
            </a:r>
          </a:p>
          <a:p>
            <a:r>
              <a:rPr lang="en-US" sz="1400" dirty="0">
                <a:latin typeface="Courier New" panose="02070309020205020404" pitchFamily="49" charset="0"/>
                <a:cs typeface="Courier New" panose="02070309020205020404" pitchFamily="49" charset="0"/>
              </a:rPr>
              <a:t># Feature Name = </a:t>
            </a:r>
            <a:r>
              <a:rPr lang="en-US" sz="1400" b="1" dirty="0">
                <a:cs typeface="Courier New" panose="02070309020205020404" pitchFamily="49" charset="0"/>
              </a:rPr>
              <a:t>10114</a:t>
            </a:r>
          </a:p>
          <a:p>
            <a:r>
              <a:rPr lang="en-US" sz="1400" dirty="0">
                <a:latin typeface="Courier New" panose="02070309020205020404" pitchFamily="49" charset="0"/>
                <a:cs typeface="Courier New" panose="02070309020205020404" pitchFamily="49" charset="0"/>
              </a:rPr>
              <a:t># Feature Version = </a:t>
            </a:r>
            <a:r>
              <a:rPr lang="en-US" sz="1400" b="1" dirty="0">
                <a:cs typeface="Courier New" panose="02070309020205020404" pitchFamily="49" charset="0"/>
              </a:rPr>
              <a:t>33.0</a:t>
            </a:r>
          </a:p>
          <a:p>
            <a:endParaRPr lang="en-US" sz="1400" dirty="0" smtClean="0"/>
          </a:p>
        </p:txBody>
      </p:sp>
      <p:sp>
        <p:nvSpPr>
          <p:cNvPr id="2" name="TextBox 1"/>
          <p:cNvSpPr txBox="1"/>
          <p:nvPr/>
        </p:nvSpPr>
        <p:spPr>
          <a:xfrm>
            <a:off x="513347" y="985521"/>
            <a:ext cx="1761316" cy="3385542"/>
          </a:xfrm>
          <a:prstGeom prst="rect">
            <a:avLst/>
          </a:prstGeom>
          <a:noFill/>
        </p:spPr>
        <p:txBody>
          <a:bodyPr wrap="none" lIns="0" tIns="0" rIns="0" bIns="0" rtlCol="0">
            <a:spAutoFit/>
          </a:bodyPr>
          <a:lstStyle/>
          <a:p>
            <a:r>
              <a:rPr lang="en-US" sz="2200" dirty="0">
                <a:latin typeface="Arial Narrow" pitchFamily="34" charset="0"/>
              </a:rPr>
              <a:t>Your License File</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p:txBody>
      </p:sp>
      <p:cxnSp>
        <p:nvCxnSpPr>
          <p:cNvPr id="7" name="Straight Arrow Connector 6"/>
          <p:cNvCxnSpPr/>
          <p:nvPr/>
        </p:nvCxnSpPr>
        <p:spPr>
          <a:xfrm flipH="1">
            <a:off x="3261953" y="2379583"/>
            <a:ext cx="1220596"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p:nvPr/>
        </p:nvCxnSpPr>
        <p:spPr>
          <a:xfrm flipH="1">
            <a:off x="3263878" y="3457983"/>
            <a:ext cx="1220596"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485154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6" name="Subtitle 5"/>
          <p:cNvSpPr>
            <a:spLocks noGrp="1"/>
          </p:cNvSpPr>
          <p:nvPr>
            <p:ph type="subTitle" idx="15"/>
          </p:nvPr>
        </p:nvSpPr>
        <p:spPr>
          <a:xfrm>
            <a:off x="448056" y="1008659"/>
            <a:ext cx="8695944" cy="338328"/>
          </a:xfrm>
        </p:spPr>
        <p:txBody>
          <a:bodyPr/>
          <a:lstStyle/>
          <a:p>
            <a:endParaRPr lang="en-US" dirty="0"/>
          </a:p>
          <a:p>
            <a:endParaRPr lang="en-US" dirty="0" smtClean="0"/>
          </a:p>
          <a:p>
            <a:r>
              <a:rPr lang="en-US" dirty="0" smtClean="0"/>
              <a:t>	</a:t>
            </a:r>
          </a:p>
        </p:txBody>
      </p:sp>
      <p:sp>
        <p:nvSpPr>
          <p:cNvPr id="4" name="Footer Placeholder 3"/>
          <p:cNvSpPr>
            <a:spLocks noGrp="1"/>
          </p:cNvSpPr>
          <p:nvPr>
            <p:ph type="ftr" sz="quarter" idx="3"/>
          </p:nvPr>
        </p:nvSpPr>
        <p:spPr/>
        <p:txBody>
          <a:bodyPr/>
          <a:lstStyle/>
          <a:p>
            <a:endParaRPr lang="en-US" dirty="0"/>
          </a:p>
        </p:txBody>
      </p:sp>
      <p:sp>
        <p:nvSpPr>
          <p:cNvPr id="10" name="TextBox 9"/>
          <p:cNvSpPr txBox="1"/>
          <p:nvPr/>
        </p:nvSpPr>
        <p:spPr>
          <a:xfrm>
            <a:off x="676607" y="1631852"/>
            <a:ext cx="6229269" cy="2154436"/>
          </a:xfrm>
          <a:prstGeom prst="rect">
            <a:avLst/>
          </a:prstGeom>
          <a:noFill/>
        </p:spPr>
        <p:txBody>
          <a:bodyPr wrap="none" lIns="0" tIns="0" rIns="0" bIns="0" rtlCol="0">
            <a:spAutoFit/>
          </a:bodyPr>
          <a:lstStyle/>
          <a:p>
            <a:r>
              <a:rPr lang="en-US" sz="1400" dirty="0">
                <a:latin typeface="Courier New" panose="02070309020205020404" pitchFamily="49" charset="0"/>
                <a:cs typeface="Courier New" panose="02070309020205020404" pitchFamily="49" charset="0"/>
              </a:rPr>
              <a:t>#################### FLOATING License ####################</a:t>
            </a:r>
          </a:p>
          <a:p>
            <a:r>
              <a:rPr lang="en-US" sz="1400" dirty="0">
                <a:latin typeface="Courier New" panose="02070309020205020404" pitchFamily="49" charset="0"/>
                <a:cs typeface="Courier New" panose="02070309020205020404" pitchFamily="49" charset="0"/>
              </a:rPr>
              <a:t># Serviceable = </a:t>
            </a:r>
            <a:r>
              <a:rPr lang="en-US" sz="1400" dirty="0" err="1">
                <a:latin typeface="Courier New" panose="02070309020205020404" pitchFamily="49" charset="0"/>
                <a:cs typeface="Courier New" panose="02070309020205020404" pitchFamily="49" charset="0"/>
              </a:rPr>
              <a:t>Creo</a:t>
            </a:r>
            <a:r>
              <a:rPr lang="en-US" sz="1400" dirty="0">
                <a:latin typeface="Courier New" panose="02070309020205020404" pitchFamily="49" charset="0"/>
                <a:cs typeface="Courier New" panose="02070309020205020404" pitchFamily="49" charset="0"/>
              </a:rPr>
              <a:t> Enterprise SE (formerly Pro/ENGINEER)</a:t>
            </a:r>
          </a:p>
          <a:p>
            <a:r>
              <a:rPr lang="en-US" sz="1400" dirty="0">
                <a:latin typeface="Courier New" panose="02070309020205020404" pitchFamily="49" charset="0"/>
                <a:cs typeface="Courier New" panose="02070309020205020404" pitchFamily="49" charset="0"/>
              </a:rPr>
              <a:t># Feature Name = </a:t>
            </a:r>
            <a:r>
              <a:rPr lang="en-US" sz="1400" b="1" dirty="0">
                <a:cs typeface="Courier New" panose="02070309020205020404" pitchFamily="49" charset="0"/>
              </a:rPr>
              <a:t>PROE_Flex3C</a:t>
            </a:r>
          </a:p>
          <a:p>
            <a:r>
              <a:rPr lang="en-US" sz="1400" dirty="0">
                <a:latin typeface="Courier New" panose="02070309020205020404" pitchFamily="49" charset="0"/>
                <a:cs typeface="Courier New" panose="02070309020205020404" pitchFamily="49" charset="0"/>
              </a:rPr>
              <a:t># Feature Version = </a:t>
            </a:r>
            <a:r>
              <a:rPr lang="en-US" sz="1400" b="1" dirty="0">
                <a:cs typeface="Courier New" panose="02070309020205020404" pitchFamily="49" charset="0"/>
              </a:rPr>
              <a:t>33.0</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Super Bundle 10114 Instance  ##########</a:t>
            </a:r>
          </a:p>
          <a:p>
            <a:r>
              <a:rPr lang="en-US" sz="1400" dirty="0">
                <a:latin typeface="Courier New" panose="02070309020205020404" pitchFamily="49" charset="0"/>
                <a:cs typeface="Courier New" panose="02070309020205020404" pitchFamily="49" charset="0"/>
              </a:rPr>
              <a:t># Serviceable = Complete Machining Option</a:t>
            </a:r>
          </a:p>
          <a:p>
            <a:r>
              <a:rPr lang="en-US" sz="1400" dirty="0">
                <a:latin typeface="Courier New" panose="02070309020205020404" pitchFamily="49" charset="0"/>
                <a:cs typeface="Courier New" panose="02070309020205020404" pitchFamily="49" charset="0"/>
              </a:rPr>
              <a:t># Feature Name = </a:t>
            </a:r>
            <a:r>
              <a:rPr lang="en-US" sz="1400" b="1" dirty="0">
                <a:cs typeface="Courier New" panose="02070309020205020404" pitchFamily="49" charset="0"/>
              </a:rPr>
              <a:t>10114</a:t>
            </a:r>
          </a:p>
          <a:p>
            <a:r>
              <a:rPr lang="en-US" sz="1400" dirty="0">
                <a:latin typeface="Courier New" panose="02070309020205020404" pitchFamily="49" charset="0"/>
                <a:cs typeface="Courier New" panose="02070309020205020404" pitchFamily="49" charset="0"/>
              </a:rPr>
              <a:t># Feature Version = </a:t>
            </a:r>
            <a:r>
              <a:rPr lang="en-US" sz="1400" b="1" dirty="0">
                <a:cs typeface="Courier New" panose="02070309020205020404" pitchFamily="49" charset="0"/>
              </a:rPr>
              <a:t>33.0</a:t>
            </a:r>
          </a:p>
          <a:p>
            <a:endParaRPr lang="en-US" sz="1400" dirty="0" smtClean="0"/>
          </a:p>
        </p:txBody>
      </p:sp>
      <p:sp>
        <p:nvSpPr>
          <p:cNvPr id="2" name="TextBox 1"/>
          <p:cNvSpPr txBox="1"/>
          <p:nvPr/>
        </p:nvSpPr>
        <p:spPr>
          <a:xfrm>
            <a:off x="513347" y="985521"/>
            <a:ext cx="4821833" cy="3724096"/>
          </a:xfrm>
          <a:prstGeom prst="rect">
            <a:avLst/>
          </a:prstGeom>
          <a:noFill/>
        </p:spPr>
        <p:txBody>
          <a:bodyPr wrap="none" lIns="0" tIns="0" rIns="0" bIns="0" rtlCol="0">
            <a:spAutoFit/>
          </a:bodyPr>
          <a:lstStyle/>
          <a:p>
            <a:r>
              <a:rPr lang="en-US" sz="2200" dirty="0">
                <a:latin typeface="Arial Narrow" pitchFamily="34" charset="0"/>
              </a:rPr>
              <a:t>Your License File</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r>
              <a:rPr lang="en-US" sz="2200" dirty="0">
                <a:latin typeface="Arial Narrow" pitchFamily="34" charset="0"/>
              </a:rPr>
              <a:t>The version changes with each release of </a:t>
            </a:r>
            <a:r>
              <a:rPr lang="en-US" sz="2200" dirty="0" err="1">
                <a:latin typeface="Arial Narrow" pitchFamily="34" charset="0"/>
              </a:rPr>
              <a:t>Creo</a:t>
            </a:r>
            <a:endParaRPr lang="en-US" sz="2200" dirty="0">
              <a:latin typeface="Arial Narrow" pitchFamily="34" charset="0"/>
            </a:endParaRPr>
          </a:p>
          <a:p>
            <a:endParaRPr lang="en-US" sz="2200" dirty="0">
              <a:latin typeface="Arial Narrow" pitchFamily="34" charset="0"/>
            </a:endParaRPr>
          </a:p>
        </p:txBody>
      </p:sp>
      <p:cxnSp>
        <p:nvCxnSpPr>
          <p:cNvPr id="7" name="Straight Arrow Connector 6"/>
          <p:cNvCxnSpPr/>
          <p:nvPr/>
        </p:nvCxnSpPr>
        <p:spPr>
          <a:xfrm flipH="1">
            <a:off x="3261953" y="2379583"/>
            <a:ext cx="1220596"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flipH="1">
            <a:off x="3263878" y="3457983"/>
            <a:ext cx="1220596"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859740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546882" y="1582615"/>
            <a:ext cx="3917739" cy="215444"/>
          </a:xfrm>
          <a:prstGeom prst="rect">
            <a:avLst/>
          </a:prstGeom>
          <a:noFill/>
        </p:spPr>
        <p:txBody>
          <a:bodyPr wrap="none" lIns="0" tIns="0" rIns="0" bIns="0" rtlCol="0">
            <a:spAutoFit/>
          </a:bodyPr>
          <a:lstStyle/>
          <a:p>
            <a:r>
              <a:rPr lang="en-US" sz="1400" dirty="0" smtClean="0"/>
              <a:t>Need the active directory username for each user</a:t>
            </a:r>
          </a:p>
        </p:txBody>
      </p:sp>
      <p:sp>
        <p:nvSpPr>
          <p:cNvPr id="3" name="TextBox 2"/>
          <p:cNvSpPr txBox="1"/>
          <p:nvPr/>
        </p:nvSpPr>
        <p:spPr>
          <a:xfrm>
            <a:off x="409074" y="1151267"/>
            <a:ext cx="1158587" cy="1692771"/>
          </a:xfrm>
          <a:prstGeom prst="rect">
            <a:avLst/>
          </a:prstGeom>
          <a:noFill/>
        </p:spPr>
        <p:txBody>
          <a:bodyPr wrap="none" lIns="0" tIns="0" rIns="0" bIns="0" rtlCol="0">
            <a:spAutoFit/>
          </a:bodyPr>
          <a:lstStyle/>
          <a:p>
            <a:r>
              <a:rPr lang="en-US" sz="2200" dirty="0">
                <a:latin typeface="Arial Narrow" pitchFamily="34" charset="0"/>
              </a:rPr>
              <a:t>Your users: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p:txBody>
      </p:sp>
    </p:spTree>
    <p:extLst>
      <p:ext uri="{BB962C8B-B14F-4D97-AF65-F5344CB8AC3E}">
        <p14:creationId xmlns:p14="http://schemas.microsoft.com/office/powerpoint/2010/main" val="10343195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546882" y="1582615"/>
            <a:ext cx="3917739" cy="215444"/>
          </a:xfrm>
          <a:prstGeom prst="rect">
            <a:avLst/>
          </a:prstGeom>
          <a:noFill/>
        </p:spPr>
        <p:txBody>
          <a:bodyPr wrap="none" lIns="0" tIns="0" rIns="0" bIns="0" rtlCol="0">
            <a:spAutoFit/>
          </a:bodyPr>
          <a:lstStyle/>
          <a:p>
            <a:r>
              <a:rPr lang="en-US" sz="1400" dirty="0" smtClean="0"/>
              <a:t>Need the active directory username for each user</a:t>
            </a:r>
          </a:p>
        </p:txBody>
      </p:sp>
      <p:sp>
        <p:nvSpPr>
          <p:cNvPr id="7" name="TextBox 6"/>
          <p:cNvSpPr txBox="1"/>
          <p:nvPr/>
        </p:nvSpPr>
        <p:spPr>
          <a:xfrm>
            <a:off x="546882" y="3291839"/>
            <a:ext cx="8372035" cy="861774"/>
          </a:xfrm>
          <a:prstGeom prst="rect">
            <a:avLst/>
          </a:prstGeom>
          <a:noFill/>
        </p:spPr>
        <p:txBody>
          <a:bodyPr wrap="square" lIns="0" tIns="0" rIns="0" bIns="0" rtlCol="0">
            <a:spAutoFit/>
          </a:bodyPr>
          <a:lstStyle/>
          <a:p>
            <a:r>
              <a:rPr lang="en-US" sz="1400" dirty="0"/>
              <a:t>Located </a:t>
            </a:r>
            <a:r>
              <a:rPr lang="en-US" sz="1400" dirty="0" smtClean="0"/>
              <a:t>in: </a:t>
            </a:r>
          </a:p>
          <a:p>
            <a:r>
              <a:rPr lang="en-US" sz="1400" b="1" dirty="0" smtClean="0">
                <a:solidFill>
                  <a:schemeClr val="bg2">
                    <a:lumMod val="60000"/>
                    <a:lumOff val="40000"/>
                  </a:schemeClr>
                </a:solidFill>
                <a:latin typeface="Courier New" panose="02070309020205020404" pitchFamily="49" charset="0"/>
                <a:cs typeface="Courier New" panose="02070309020205020404" pitchFamily="49" charset="0"/>
              </a:rPr>
              <a:t>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:\Program Files\PTC\</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Admin License </a:t>
            </a:r>
            <a:r>
              <a:rPr lang="en-US" sz="1400" b="1" dirty="0" smtClean="0">
                <a:solidFill>
                  <a:schemeClr val="bg2">
                    <a:lumMod val="60000"/>
                    <a:lumOff val="40000"/>
                  </a:schemeClr>
                </a:solidFill>
                <a:latin typeface="Courier New" panose="02070309020205020404" pitchFamily="49" charset="0"/>
                <a:cs typeface="Courier New" panose="02070309020205020404" pitchFamily="49" charset="0"/>
              </a:rPr>
              <a:t>Server\licensing</a:t>
            </a:r>
          </a:p>
          <a:p>
            <a:endParaRPr lang="en-US" sz="1400" dirty="0"/>
          </a:p>
          <a:p>
            <a:endParaRPr lang="en-US" sz="1400" dirty="0" smtClean="0"/>
          </a:p>
        </p:txBody>
      </p:sp>
      <p:sp>
        <p:nvSpPr>
          <p:cNvPr id="3" name="TextBox 2"/>
          <p:cNvSpPr txBox="1"/>
          <p:nvPr/>
        </p:nvSpPr>
        <p:spPr>
          <a:xfrm>
            <a:off x="409074" y="1151267"/>
            <a:ext cx="1513235" cy="2031325"/>
          </a:xfrm>
          <a:prstGeom prst="rect">
            <a:avLst/>
          </a:prstGeom>
          <a:noFill/>
        </p:spPr>
        <p:txBody>
          <a:bodyPr wrap="none" lIns="0" tIns="0" rIns="0" bIns="0" rtlCol="0">
            <a:spAutoFit/>
          </a:bodyPr>
          <a:lstStyle/>
          <a:p>
            <a:r>
              <a:rPr lang="en-US" sz="2200" dirty="0">
                <a:latin typeface="Arial Narrow" pitchFamily="34" charset="0"/>
              </a:rPr>
              <a:t>Your users: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r>
              <a:rPr lang="en-US" sz="2200" dirty="0">
                <a:latin typeface="Arial Narrow" pitchFamily="34" charset="0"/>
              </a:rPr>
              <a:t>The </a:t>
            </a:r>
            <a:r>
              <a:rPr lang="en-US" sz="2200" dirty="0" err="1">
                <a:latin typeface="Arial Narrow" pitchFamily="34" charset="0"/>
              </a:rPr>
              <a:t>ptc.opt</a:t>
            </a:r>
            <a:r>
              <a:rPr lang="en-US" sz="2200" dirty="0">
                <a:latin typeface="Arial Narrow" pitchFamily="34" charset="0"/>
              </a:rPr>
              <a:t> file</a:t>
            </a:r>
          </a:p>
        </p:txBody>
      </p:sp>
    </p:spTree>
    <p:extLst>
      <p:ext uri="{BB962C8B-B14F-4D97-AF65-F5344CB8AC3E}">
        <p14:creationId xmlns:p14="http://schemas.microsoft.com/office/powerpoint/2010/main" val="21076966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546882" y="1582615"/>
            <a:ext cx="3917739" cy="215444"/>
          </a:xfrm>
          <a:prstGeom prst="rect">
            <a:avLst/>
          </a:prstGeom>
          <a:noFill/>
        </p:spPr>
        <p:txBody>
          <a:bodyPr wrap="none" lIns="0" tIns="0" rIns="0" bIns="0" rtlCol="0">
            <a:spAutoFit/>
          </a:bodyPr>
          <a:lstStyle/>
          <a:p>
            <a:r>
              <a:rPr lang="en-US" sz="1400" dirty="0" smtClean="0"/>
              <a:t>Need the active directory username for each user</a:t>
            </a:r>
          </a:p>
        </p:txBody>
      </p:sp>
      <p:sp>
        <p:nvSpPr>
          <p:cNvPr id="7" name="TextBox 6"/>
          <p:cNvSpPr txBox="1"/>
          <p:nvPr/>
        </p:nvSpPr>
        <p:spPr>
          <a:xfrm>
            <a:off x="546882" y="3291839"/>
            <a:ext cx="8372035" cy="1723549"/>
          </a:xfrm>
          <a:prstGeom prst="rect">
            <a:avLst/>
          </a:prstGeom>
          <a:noFill/>
        </p:spPr>
        <p:txBody>
          <a:bodyPr wrap="square" lIns="0" tIns="0" rIns="0" bIns="0" rtlCol="0">
            <a:spAutoFit/>
          </a:bodyPr>
          <a:lstStyle/>
          <a:p>
            <a:r>
              <a:rPr lang="en-US" sz="1400" dirty="0"/>
              <a:t>Located </a:t>
            </a:r>
            <a:r>
              <a:rPr lang="en-US" sz="1400" dirty="0" smtClean="0"/>
              <a:t>in: </a:t>
            </a:r>
          </a:p>
          <a:p>
            <a:r>
              <a:rPr lang="en-US" sz="1400" b="1" dirty="0" smtClean="0">
                <a:solidFill>
                  <a:schemeClr val="bg2">
                    <a:lumMod val="60000"/>
                    <a:lumOff val="40000"/>
                  </a:schemeClr>
                </a:solidFill>
                <a:latin typeface="Courier New" panose="02070309020205020404" pitchFamily="49" charset="0"/>
                <a:cs typeface="Courier New" panose="02070309020205020404" pitchFamily="49" charset="0"/>
              </a:rPr>
              <a:t>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:\Program Files\PTC\</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Admin License </a:t>
            </a:r>
            <a:r>
              <a:rPr lang="en-US" sz="1400" b="1" dirty="0" smtClean="0">
                <a:solidFill>
                  <a:schemeClr val="bg2">
                    <a:lumMod val="60000"/>
                    <a:lumOff val="40000"/>
                  </a:schemeClr>
                </a:solidFill>
                <a:latin typeface="Courier New" panose="02070309020205020404" pitchFamily="49" charset="0"/>
                <a:cs typeface="Courier New" panose="02070309020205020404" pitchFamily="49" charset="0"/>
              </a:rPr>
              <a:t>Server\licensing</a:t>
            </a:r>
          </a:p>
          <a:p>
            <a:endParaRPr lang="en-US" sz="1400" dirty="0"/>
          </a:p>
          <a:p>
            <a:r>
              <a:rPr lang="en-US" sz="1400" dirty="0" smtClean="0"/>
              <a:t>By default has two lines:</a:t>
            </a:r>
          </a:p>
          <a:p>
            <a:pPr marL="342900" indent="-342900">
              <a:buFont typeface="+mj-lt"/>
              <a:buAutoNum type="arabicPeriod"/>
            </a:pPr>
            <a:r>
              <a:rPr lang="en-US" sz="1400" b="1" dirty="0">
                <a:solidFill>
                  <a:schemeClr val="bg2">
                    <a:lumMod val="60000"/>
                    <a:lumOff val="40000"/>
                  </a:schemeClr>
                </a:solidFill>
                <a:latin typeface="Courier New" panose="02070309020205020404" pitchFamily="49" charset="0"/>
                <a:cs typeface="Courier New" panose="02070309020205020404" pitchFamily="49" charset="0"/>
              </a:rPr>
              <a:t>REPORTLOG +"C:\Program Files\PTC\</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FLEXnet</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Admin License Server\logs\ptcreport.log"</a:t>
            </a:r>
          </a:p>
          <a:p>
            <a:pPr marL="342900" indent="-342900">
              <a:buFont typeface="+mj-lt"/>
              <a:buAutoNum type="arabicPeriod"/>
            </a:pP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TIMEOUTALL 7200</a:t>
            </a:r>
          </a:p>
          <a:p>
            <a:endParaRPr lang="en-US" sz="1400" dirty="0" smtClean="0"/>
          </a:p>
        </p:txBody>
      </p:sp>
      <p:sp>
        <p:nvSpPr>
          <p:cNvPr id="3" name="TextBox 2"/>
          <p:cNvSpPr txBox="1"/>
          <p:nvPr/>
        </p:nvSpPr>
        <p:spPr>
          <a:xfrm>
            <a:off x="409074" y="1151267"/>
            <a:ext cx="1513235" cy="2031325"/>
          </a:xfrm>
          <a:prstGeom prst="rect">
            <a:avLst/>
          </a:prstGeom>
          <a:noFill/>
        </p:spPr>
        <p:txBody>
          <a:bodyPr wrap="none" lIns="0" tIns="0" rIns="0" bIns="0" rtlCol="0">
            <a:spAutoFit/>
          </a:bodyPr>
          <a:lstStyle/>
          <a:p>
            <a:r>
              <a:rPr lang="en-US" sz="2200" dirty="0">
                <a:latin typeface="Arial Narrow" pitchFamily="34" charset="0"/>
              </a:rPr>
              <a:t>Your users: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r>
              <a:rPr lang="en-US" sz="2200" dirty="0">
                <a:latin typeface="Arial Narrow" pitchFamily="34" charset="0"/>
              </a:rPr>
              <a:t>The </a:t>
            </a:r>
            <a:r>
              <a:rPr lang="en-US" sz="2200" dirty="0" err="1">
                <a:latin typeface="Arial Narrow" pitchFamily="34" charset="0"/>
              </a:rPr>
              <a:t>ptc.opt</a:t>
            </a:r>
            <a:r>
              <a:rPr lang="en-US" sz="2200" dirty="0">
                <a:latin typeface="Arial Narrow" pitchFamily="34" charset="0"/>
              </a:rPr>
              <a:t> file</a:t>
            </a:r>
          </a:p>
        </p:txBody>
      </p:sp>
    </p:spTree>
    <p:extLst>
      <p:ext uri="{BB962C8B-B14F-4D97-AF65-F5344CB8AC3E}">
        <p14:creationId xmlns:p14="http://schemas.microsoft.com/office/powerpoint/2010/main" val="6246693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sp>
        <p:nvSpPr>
          <p:cNvPr id="11" name="TextBox 10"/>
          <p:cNvSpPr txBox="1"/>
          <p:nvPr/>
        </p:nvSpPr>
        <p:spPr>
          <a:xfrm>
            <a:off x="822959" y="1456006"/>
            <a:ext cx="1421799" cy="215444"/>
          </a:xfrm>
          <a:prstGeom prst="rect">
            <a:avLst/>
          </a:prstGeom>
          <a:noFill/>
        </p:spPr>
        <p:txBody>
          <a:bodyPr wrap="none" lIns="0" tIns="0" rIns="0" bIns="0" rtlCol="0">
            <a:spAutoFit/>
          </a:bodyPr>
          <a:lstStyle/>
          <a:p>
            <a:r>
              <a:rPr lang="en-US" sz="1400" dirty="0"/>
              <a:t>GROUP </a:t>
            </a:r>
            <a:r>
              <a:rPr lang="en-US" sz="1400" dirty="0" err="1" smtClean="0"/>
              <a:t>flintstone</a:t>
            </a:r>
            <a:endParaRPr lang="en-US" sz="1400" dirty="0" smtClean="0"/>
          </a:p>
        </p:txBody>
      </p:sp>
      <p:cxnSp>
        <p:nvCxnSpPr>
          <p:cNvPr id="10" name="Straight Arrow Connector 9"/>
          <p:cNvCxnSpPr/>
          <p:nvPr/>
        </p:nvCxnSpPr>
        <p:spPr>
          <a:xfrm flipH="1" flipV="1">
            <a:off x="1876646" y="1736807"/>
            <a:ext cx="184271" cy="4999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 name="TextBox 2"/>
          <p:cNvSpPr txBox="1"/>
          <p:nvPr/>
        </p:nvSpPr>
        <p:spPr>
          <a:xfrm>
            <a:off x="2060917" y="2325989"/>
            <a:ext cx="993862" cy="215444"/>
          </a:xfrm>
          <a:prstGeom prst="rect">
            <a:avLst/>
          </a:prstGeom>
          <a:noFill/>
        </p:spPr>
        <p:txBody>
          <a:bodyPr wrap="none" lIns="0" tIns="0" rIns="0" bIns="0" rtlCol="0">
            <a:spAutoFit/>
          </a:bodyPr>
          <a:lstStyle/>
          <a:p>
            <a:r>
              <a:rPr lang="en-US" sz="1400" dirty="0" smtClean="0"/>
              <a:t>Group name</a:t>
            </a:r>
          </a:p>
        </p:txBody>
      </p:sp>
      <p:sp>
        <p:nvSpPr>
          <p:cNvPr id="2" name="Rectangle 1"/>
          <p:cNvSpPr/>
          <p:nvPr/>
        </p:nvSpPr>
        <p:spPr>
          <a:xfrm>
            <a:off x="418991" y="985840"/>
            <a:ext cx="4572000" cy="1785104"/>
          </a:xfrm>
          <a:prstGeom prst="rect">
            <a:avLst/>
          </a:prstGeom>
        </p:spPr>
        <p:txBody>
          <a:bodyPr>
            <a:spAutoFit/>
          </a:bodyPr>
          <a:lstStyle/>
          <a:p>
            <a:r>
              <a:rPr lang="en-US" sz="2200" dirty="0">
                <a:latin typeface="Arial Narrow" pitchFamily="34" charset="0"/>
              </a:rPr>
              <a:t>Creating Groups: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p:txBody>
      </p:sp>
    </p:spTree>
    <p:extLst>
      <p:ext uri="{BB962C8B-B14F-4D97-AF65-F5344CB8AC3E}">
        <p14:creationId xmlns:p14="http://schemas.microsoft.com/office/powerpoint/2010/main" val="180670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sp>
        <p:nvSpPr>
          <p:cNvPr id="11" name="TextBox 10"/>
          <p:cNvSpPr txBox="1"/>
          <p:nvPr/>
        </p:nvSpPr>
        <p:spPr>
          <a:xfrm>
            <a:off x="822959" y="1456006"/>
            <a:ext cx="3351815" cy="430887"/>
          </a:xfrm>
          <a:prstGeom prst="rect">
            <a:avLst/>
          </a:prstGeom>
          <a:noFill/>
        </p:spPr>
        <p:txBody>
          <a:bodyPr wrap="none" lIns="0" tIns="0" rIns="0" bIns="0" rtlCol="0">
            <a:spAutoFit/>
          </a:bodyPr>
          <a:lstStyle/>
          <a:p>
            <a:r>
              <a:rPr lang="en-US" sz="1400" dirty="0"/>
              <a:t>GROUP </a:t>
            </a:r>
            <a:r>
              <a:rPr lang="en-US" sz="1400" dirty="0" err="1"/>
              <a:t>flintstone</a:t>
            </a:r>
            <a:r>
              <a:rPr lang="en-US" sz="1400" dirty="0"/>
              <a:t> </a:t>
            </a:r>
            <a:r>
              <a:rPr lang="en-US" sz="1400" dirty="0" err="1"/>
              <a:t>fred</a:t>
            </a:r>
            <a:r>
              <a:rPr lang="en-US" sz="1400" dirty="0"/>
              <a:t> </a:t>
            </a:r>
            <a:r>
              <a:rPr lang="en-US" sz="1400" dirty="0" err="1"/>
              <a:t>wilma</a:t>
            </a:r>
            <a:r>
              <a:rPr lang="en-US" sz="1400" dirty="0"/>
              <a:t> pebbles </a:t>
            </a:r>
            <a:r>
              <a:rPr lang="en-US" sz="1400" dirty="0" err="1"/>
              <a:t>dino</a:t>
            </a:r>
            <a:endParaRPr lang="en-US" sz="1400" dirty="0"/>
          </a:p>
          <a:p>
            <a:endParaRPr lang="en-US" sz="1400" dirty="0" smtClean="0"/>
          </a:p>
        </p:txBody>
      </p:sp>
      <p:cxnSp>
        <p:nvCxnSpPr>
          <p:cNvPr id="10" name="Straight Arrow Connector 9"/>
          <p:cNvCxnSpPr/>
          <p:nvPr/>
        </p:nvCxnSpPr>
        <p:spPr>
          <a:xfrm flipH="1" flipV="1">
            <a:off x="1876646" y="1736807"/>
            <a:ext cx="184271" cy="4999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5" name="Rectangle 14"/>
          <p:cNvSpPr/>
          <p:nvPr/>
        </p:nvSpPr>
        <p:spPr>
          <a:xfrm>
            <a:off x="2256319" y="1431395"/>
            <a:ext cx="1918455" cy="289292"/>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cxnSp>
        <p:nvCxnSpPr>
          <p:cNvPr id="16" name="Straight Arrow Connector 15"/>
          <p:cNvCxnSpPr/>
          <p:nvPr/>
        </p:nvCxnSpPr>
        <p:spPr>
          <a:xfrm flipH="1" flipV="1">
            <a:off x="3414714" y="1720687"/>
            <a:ext cx="184271" cy="4999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 name="TextBox 2"/>
          <p:cNvSpPr txBox="1"/>
          <p:nvPr/>
        </p:nvSpPr>
        <p:spPr>
          <a:xfrm>
            <a:off x="2060917" y="2325989"/>
            <a:ext cx="993862" cy="215444"/>
          </a:xfrm>
          <a:prstGeom prst="rect">
            <a:avLst/>
          </a:prstGeom>
          <a:noFill/>
        </p:spPr>
        <p:txBody>
          <a:bodyPr wrap="none" lIns="0" tIns="0" rIns="0" bIns="0" rtlCol="0">
            <a:spAutoFit/>
          </a:bodyPr>
          <a:lstStyle/>
          <a:p>
            <a:r>
              <a:rPr lang="en-US" sz="1400" dirty="0" smtClean="0"/>
              <a:t>Group name</a:t>
            </a:r>
          </a:p>
        </p:txBody>
      </p:sp>
      <p:sp>
        <p:nvSpPr>
          <p:cNvPr id="6" name="TextBox 5"/>
          <p:cNvSpPr txBox="1"/>
          <p:nvPr/>
        </p:nvSpPr>
        <p:spPr>
          <a:xfrm>
            <a:off x="3598985" y="2340057"/>
            <a:ext cx="1292020" cy="215444"/>
          </a:xfrm>
          <a:prstGeom prst="rect">
            <a:avLst/>
          </a:prstGeom>
          <a:noFill/>
        </p:spPr>
        <p:txBody>
          <a:bodyPr wrap="none" lIns="0" tIns="0" rIns="0" bIns="0" rtlCol="0">
            <a:spAutoFit/>
          </a:bodyPr>
          <a:lstStyle/>
          <a:p>
            <a:r>
              <a:rPr lang="en-US" sz="1400" dirty="0" smtClean="0"/>
              <a:t>Group members</a:t>
            </a:r>
          </a:p>
        </p:txBody>
      </p:sp>
      <p:sp>
        <p:nvSpPr>
          <p:cNvPr id="2" name="Rectangle 1"/>
          <p:cNvSpPr/>
          <p:nvPr/>
        </p:nvSpPr>
        <p:spPr>
          <a:xfrm>
            <a:off x="418991" y="985840"/>
            <a:ext cx="4572000" cy="1785104"/>
          </a:xfrm>
          <a:prstGeom prst="rect">
            <a:avLst/>
          </a:prstGeom>
        </p:spPr>
        <p:txBody>
          <a:bodyPr>
            <a:spAutoFit/>
          </a:bodyPr>
          <a:lstStyle/>
          <a:p>
            <a:r>
              <a:rPr lang="en-US" sz="2200" dirty="0">
                <a:latin typeface="Arial Narrow" pitchFamily="34" charset="0"/>
              </a:rPr>
              <a:t>Creating Groups: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p:txBody>
      </p:sp>
    </p:spTree>
    <p:extLst>
      <p:ext uri="{BB962C8B-B14F-4D97-AF65-F5344CB8AC3E}">
        <p14:creationId xmlns:p14="http://schemas.microsoft.com/office/powerpoint/2010/main" val="21087078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sp>
        <p:nvSpPr>
          <p:cNvPr id="11" name="TextBox 10"/>
          <p:cNvSpPr txBox="1"/>
          <p:nvPr/>
        </p:nvSpPr>
        <p:spPr>
          <a:xfrm>
            <a:off x="822959" y="1456006"/>
            <a:ext cx="3351815" cy="430887"/>
          </a:xfrm>
          <a:prstGeom prst="rect">
            <a:avLst/>
          </a:prstGeom>
          <a:noFill/>
        </p:spPr>
        <p:txBody>
          <a:bodyPr wrap="none" lIns="0" tIns="0" rIns="0" bIns="0" rtlCol="0">
            <a:spAutoFit/>
          </a:bodyPr>
          <a:lstStyle/>
          <a:p>
            <a:r>
              <a:rPr lang="en-US" sz="1400" dirty="0"/>
              <a:t>GROUP </a:t>
            </a:r>
            <a:r>
              <a:rPr lang="en-US" sz="1400" dirty="0" err="1"/>
              <a:t>flintstone</a:t>
            </a:r>
            <a:r>
              <a:rPr lang="en-US" sz="1400" dirty="0"/>
              <a:t> </a:t>
            </a:r>
            <a:r>
              <a:rPr lang="en-US" sz="1400" dirty="0" err="1"/>
              <a:t>fred</a:t>
            </a:r>
            <a:r>
              <a:rPr lang="en-US" sz="1400" dirty="0"/>
              <a:t> </a:t>
            </a:r>
            <a:r>
              <a:rPr lang="en-US" sz="1400" dirty="0" err="1"/>
              <a:t>wilma</a:t>
            </a:r>
            <a:r>
              <a:rPr lang="en-US" sz="1400" dirty="0"/>
              <a:t> pebbles </a:t>
            </a:r>
            <a:r>
              <a:rPr lang="en-US" sz="1400" dirty="0" err="1"/>
              <a:t>dino</a:t>
            </a:r>
            <a:endParaRPr lang="en-US" sz="1400" dirty="0"/>
          </a:p>
          <a:p>
            <a:endParaRPr lang="en-US" sz="1400" dirty="0" smtClean="0"/>
          </a:p>
        </p:txBody>
      </p:sp>
      <p:sp>
        <p:nvSpPr>
          <p:cNvPr id="13" name="TextBox 12"/>
          <p:cNvSpPr txBox="1"/>
          <p:nvPr/>
        </p:nvSpPr>
        <p:spPr>
          <a:xfrm>
            <a:off x="822959" y="3123037"/>
            <a:ext cx="3279680" cy="430887"/>
          </a:xfrm>
          <a:prstGeom prst="rect">
            <a:avLst/>
          </a:prstGeom>
          <a:noFill/>
        </p:spPr>
        <p:txBody>
          <a:bodyPr wrap="none" lIns="0" tIns="0" rIns="0" bIns="0" rtlCol="0">
            <a:spAutoFit/>
          </a:bodyPr>
          <a:lstStyle/>
          <a:p>
            <a:r>
              <a:rPr lang="en-US" sz="1400" dirty="0"/>
              <a:t>GROUP rubble barney betty </a:t>
            </a:r>
            <a:r>
              <a:rPr lang="en-US" sz="1400" dirty="0" err="1"/>
              <a:t>bammbamm</a:t>
            </a:r>
            <a:endParaRPr lang="en-US" sz="1400" dirty="0"/>
          </a:p>
          <a:p>
            <a:endParaRPr lang="en-US" sz="1400" dirty="0" smtClean="0"/>
          </a:p>
        </p:txBody>
      </p:sp>
      <p:cxnSp>
        <p:nvCxnSpPr>
          <p:cNvPr id="10" name="Straight Arrow Connector 9"/>
          <p:cNvCxnSpPr/>
          <p:nvPr/>
        </p:nvCxnSpPr>
        <p:spPr>
          <a:xfrm flipH="1" flipV="1">
            <a:off x="1876646" y="1736807"/>
            <a:ext cx="184271" cy="4999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5" name="Rectangle 14"/>
          <p:cNvSpPr/>
          <p:nvPr/>
        </p:nvSpPr>
        <p:spPr>
          <a:xfrm>
            <a:off x="2256319" y="1431395"/>
            <a:ext cx="1918455" cy="289292"/>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cxnSp>
        <p:nvCxnSpPr>
          <p:cNvPr id="16" name="Straight Arrow Connector 15"/>
          <p:cNvCxnSpPr/>
          <p:nvPr/>
        </p:nvCxnSpPr>
        <p:spPr>
          <a:xfrm flipH="1" flipV="1">
            <a:off x="3414714" y="1720687"/>
            <a:ext cx="184271" cy="4999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 name="TextBox 2"/>
          <p:cNvSpPr txBox="1"/>
          <p:nvPr/>
        </p:nvSpPr>
        <p:spPr>
          <a:xfrm>
            <a:off x="2060917" y="2325989"/>
            <a:ext cx="993862" cy="215444"/>
          </a:xfrm>
          <a:prstGeom prst="rect">
            <a:avLst/>
          </a:prstGeom>
          <a:noFill/>
        </p:spPr>
        <p:txBody>
          <a:bodyPr wrap="none" lIns="0" tIns="0" rIns="0" bIns="0" rtlCol="0">
            <a:spAutoFit/>
          </a:bodyPr>
          <a:lstStyle/>
          <a:p>
            <a:r>
              <a:rPr lang="en-US" sz="1400" dirty="0" smtClean="0"/>
              <a:t>Group name</a:t>
            </a:r>
          </a:p>
        </p:txBody>
      </p:sp>
      <p:sp>
        <p:nvSpPr>
          <p:cNvPr id="6" name="TextBox 5"/>
          <p:cNvSpPr txBox="1"/>
          <p:nvPr/>
        </p:nvSpPr>
        <p:spPr>
          <a:xfrm>
            <a:off x="3598985" y="2340057"/>
            <a:ext cx="1292020" cy="215444"/>
          </a:xfrm>
          <a:prstGeom prst="rect">
            <a:avLst/>
          </a:prstGeom>
          <a:noFill/>
        </p:spPr>
        <p:txBody>
          <a:bodyPr wrap="none" lIns="0" tIns="0" rIns="0" bIns="0" rtlCol="0">
            <a:spAutoFit/>
          </a:bodyPr>
          <a:lstStyle/>
          <a:p>
            <a:r>
              <a:rPr lang="en-US" sz="1400" dirty="0" smtClean="0"/>
              <a:t>Group members</a:t>
            </a:r>
          </a:p>
        </p:txBody>
      </p:sp>
      <p:sp>
        <p:nvSpPr>
          <p:cNvPr id="2" name="Rectangle 1"/>
          <p:cNvSpPr/>
          <p:nvPr/>
        </p:nvSpPr>
        <p:spPr>
          <a:xfrm>
            <a:off x="418991" y="985840"/>
            <a:ext cx="4572000" cy="2954655"/>
          </a:xfrm>
          <a:prstGeom prst="rect">
            <a:avLst/>
          </a:prstGeom>
        </p:spPr>
        <p:txBody>
          <a:bodyPr>
            <a:spAutoFit/>
          </a:bodyPr>
          <a:lstStyle/>
          <a:p>
            <a:r>
              <a:rPr lang="en-US" sz="2200" dirty="0">
                <a:latin typeface="Arial Narrow" pitchFamily="34" charset="0"/>
              </a:rPr>
              <a:t>Creating Groups: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r>
              <a:rPr lang="en-US" sz="2200" dirty="0">
                <a:latin typeface="Arial Narrow" pitchFamily="34" charset="0"/>
              </a:rPr>
              <a:t>Another group:</a:t>
            </a:r>
          </a:p>
          <a:p>
            <a:endParaRPr lang="en-US" sz="2200" dirty="0">
              <a:latin typeface="Arial Narrow" pitchFamily="34" charset="0"/>
            </a:endParaRPr>
          </a:p>
          <a:p>
            <a:endParaRPr lang="en-US" sz="3200" dirty="0">
              <a:latin typeface="Arial Narrow" pitchFamily="34" charset="0"/>
            </a:endParaRPr>
          </a:p>
        </p:txBody>
      </p:sp>
    </p:spTree>
    <p:extLst>
      <p:ext uri="{BB962C8B-B14F-4D97-AF65-F5344CB8AC3E}">
        <p14:creationId xmlns:p14="http://schemas.microsoft.com/office/powerpoint/2010/main" val="41832730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sp>
        <p:nvSpPr>
          <p:cNvPr id="11" name="TextBox 10"/>
          <p:cNvSpPr txBox="1"/>
          <p:nvPr/>
        </p:nvSpPr>
        <p:spPr>
          <a:xfrm>
            <a:off x="822959" y="1456006"/>
            <a:ext cx="3351815" cy="430887"/>
          </a:xfrm>
          <a:prstGeom prst="rect">
            <a:avLst/>
          </a:prstGeom>
          <a:noFill/>
        </p:spPr>
        <p:txBody>
          <a:bodyPr wrap="none" lIns="0" tIns="0" rIns="0" bIns="0" rtlCol="0">
            <a:spAutoFit/>
          </a:bodyPr>
          <a:lstStyle/>
          <a:p>
            <a:r>
              <a:rPr lang="en-US" sz="1400" dirty="0"/>
              <a:t>GROUP </a:t>
            </a:r>
            <a:r>
              <a:rPr lang="en-US" sz="1400" dirty="0" err="1"/>
              <a:t>flintstone</a:t>
            </a:r>
            <a:r>
              <a:rPr lang="en-US" sz="1400" dirty="0"/>
              <a:t> </a:t>
            </a:r>
            <a:r>
              <a:rPr lang="en-US" sz="1400" dirty="0" err="1"/>
              <a:t>fred</a:t>
            </a:r>
            <a:r>
              <a:rPr lang="en-US" sz="1400" dirty="0"/>
              <a:t> </a:t>
            </a:r>
            <a:r>
              <a:rPr lang="en-US" sz="1400" dirty="0" err="1"/>
              <a:t>wilma</a:t>
            </a:r>
            <a:r>
              <a:rPr lang="en-US" sz="1400" dirty="0"/>
              <a:t> pebbles </a:t>
            </a:r>
            <a:r>
              <a:rPr lang="en-US" sz="1400" dirty="0" err="1"/>
              <a:t>dino</a:t>
            </a:r>
            <a:endParaRPr lang="en-US" sz="1400" dirty="0"/>
          </a:p>
          <a:p>
            <a:endParaRPr lang="en-US" sz="1400" dirty="0" smtClean="0"/>
          </a:p>
        </p:txBody>
      </p:sp>
      <p:sp>
        <p:nvSpPr>
          <p:cNvPr id="13" name="TextBox 12"/>
          <p:cNvSpPr txBox="1"/>
          <p:nvPr/>
        </p:nvSpPr>
        <p:spPr>
          <a:xfrm>
            <a:off x="822959" y="3123037"/>
            <a:ext cx="3279680" cy="430887"/>
          </a:xfrm>
          <a:prstGeom prst="rect">
            <a:avLst/>
          </a:prstGeom>
          <a:noFill/>
        </p:spPr>
        <p:txBody>
          <a:bodyPr wrap="none" lIns="0" tIns="0" rIns="0" bIns="0" rtlCol="0">
            <a:spAutoFit/>
          </a:bodyPr>
          <a:lstStyle/>
          <a:p>
            <a:r>
              <a:rPr lang="en-US" sz="1400" dirty="0"/>
              <a:t>GROUP rubble barney betty </a:t>
            </a:r>
            <a:r>
              <a:rPr lang="en-US" sz="1400" dirty="0" err="1"/>
              <a:t>bammbamm</a:t>
            </a:r>
            <a:endParaRPr lang="en-US" sz="1400" dirty="0"/>
          </a:p>
          <a:p>
            <a:endParaRPr lang="en-US" sz="1400" dirty="0" smtClean="0"/>
          </a:p>
        </p:txBody>
      </p:sp>
      <p:sp>
        <p:nvSpPr>
          <p:cNvPr id="14" name="TextBox 13"/>
          <p:cNvSpPr txBox="1"/>
          <p:nvPr/>
        </p:nvSpPr>
        <p:spPr>
          <a:xfrm>
            <a:off x="822959" y="4296590"/>
            <a:ext cx="5025286" cy="646331"/>
          </a:xfrm>
          <a:prstGeom prst="rect">
            <a:avLst/>
          </a:prstGeom>
          <a:noFill/>
        </p:spPr>
        <p:txBody>
          <a:bodyPr wrap="none" lIns="0" tIns="0" rIns="0" bIns="0" rtlCol="0">
            <a:spAutoFit/>
          </a:bodyPr>
          <a:lstStyle/>
          <a:p>
            <a:r>
              <a:rPr lang="en-US" sz="1400" dirty="0"/>
              <a:t>RESERVE 4 PROE_Flex3c:VERSION=33.0 GROUP </a:t>
            </a:r>
            <a:r>
              <a:rPr lang="en-US" sz="1400" dirty="0" err="1"/>
              <a:t>flintstone</a:t>
            </a:r>
            <a:r>
              <a:rPr lang="en-US" sz="1400" dirty="0"/>
              <a:t> </a:t>
            </a:r>
          </a:p>
          <a:p>
            <a:r>
              <a:rPr lang="en-US" sz="1400" dirty="0"/>
              <a:t>RESERVE 3 </a:t>
            </a:r>
            <a:r>
              <a:rPr lang="en-US" sz="1400" dirty="0" smtClean="0"/>
              <a:t>PROE_Flex3c:VERSION=33.0 </a:t>
            </a:r>
            <a:r>
              <a:rPr lang="en-US" sz="1400" dirty="0"/>
              <a:t>GROUP rubble</a:t>
            </a:r>
          </a:p>
          <a:p>
            <a:endParaRPr lang="en-US" sz="1400" dirty="0" smtClean="0"/>
          </a:p>
        </p:txBody>
      </p:sp>
      <p:cxnSp>
        <p:nvCxnSpPr>
          <p:cNvPr id="10" name="Straight Arrow Connector 9"/>
          <p:cNvCxnSpPr/>
          <p:nvPr/>
        </p:nvCxnSpPr>
        <p:spPr>
          <a:xfrm flipH="1" flipV="1">
            <a:off x="1876646" y="1736807"/>
            <a:ext cx="184271" cy="4999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5" name="Rectangle 14"/>
          <p:cNvSpPr/>
          <p:nvPr/>
        </p:nvSpPr>
        <p:spPr>
          <a:xfrm>
            <a:off x="2256319" y="1431395"/>
            <a:ext cx="1918455" cy="289292"/>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cxnSp>
        <p:nvCxnSpPr>
          <p:cNvPr id="16" name="Straight Arrow Connector 15"/>
          <p:cNvCxnSpPr/>
          <p:nvPr/>
        </p:nvCxnSpPr>
        <p:spPr>
          <a:xfrm flipH="1" flipV="1">
            <a:off x="3414714" y="1720687"/>
            <a:ext cx="184271" cy="4999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 name="TextBox 2"/>
          <p:cNvSpPr txBox="1"/>
          <p:nvPr/>
        </p:nvSpPr>
        <p:spPr>
          <a:xfrm>
            <a:off x="2060917" y="2325989"/>
            <a:ext cx="993862" cy="215444"/>
          </a:xfrm>
          <a:prstGeom prst="rect">
            <a:avLst/>
          </a:prstGeom>
          <a:noFill/>
        </p:spPr>
        <p:txBody>
          <a:bodyPr wrap="none" lIns="0" tIns="0" rIns="0" bIns="0" rtlCol="0">
            <a:spAutoFit/>
          </a:bodyPr>
          <a:lstStyle/>
          <a:p>
            <a:r>
              <a:rPr lang="en-US" sz="1400" dirty="0" smtClean="0"/>
              <a:t>Group name</a:t>
            </a:r>
          </a:p>
        </p:txBody>
      </p:sp>
      <p:sp>
        <p:nvSpPr>
          <p:cNvPr id="6" name="TextBox 5"/>
          <p:cNvSpPr txBox="1"/>
          <p:nvPr/>
        </p:nvSpPr>
        <p:spPr>
          <a:xfrm>
            <a:off x="3598985" y="2340057"/>
            <a:ext cx="1292020" cy="215444"/>
          </a:xfrm>
          <a:prstGeom prst="rect">
            <a:avLst/>
          </a:prstGeom>
          <a:noFill/>
        </p:spPr>
        <p:txBody>
          <a:bodyPr wrap="none" lIns="0" tIns="0" rIns="0" bIns="0" rtlCol="0">
            <a:spAutoFit/>
          </a:bodyPr>
          <a:lstStyle/>
          <a:p>
            <a:r>
              <a:rPr lang="en-US" sz="1400" dirty="0" smtClean="0"/>
              <a:t>Group members</a:t>
            </a:r>
          </a:p>
        </p:txBody>
      </p:sp>
      <p:sp>
        <p:nvSpPr>
          <p:cNvPr id="2" name="Rectangle 1"/>
          <p:cNvSpPr/>
          <p:nvPr/>
        </p:nvSpPr>
        <p:spPr>
          <a:xfrm>
            <a:off x="418991" y="985840"/>
            <a:ext cx="4572000" cy="3293209"/>
          </a:xfrm>
          <a:prstGeom prst="rect">
            <a:avLst/>
          </a:prstGeom>
        </p:spPr>
        <p:txBody>
          <a:bodyPr>
            <a:spAutoFit/>
          </a:bodyPr>
          <a:lstStyle/>
          <a:p>
            <a:r>
              <a:rPr lang="en-US" sz="2200" dirty="0">
                <a:latin typeface="Arial Narrow" pitchFamily="34" charset="0"/>
              </a:rPr>
              <a:t>Creating Groups: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r>
              <a:rPr lang="en-US" sz="2200" dirty="0">
                <a:latin typeface="Arial Narrow" pitchFamily="34" charset="0"/>
              </a:rPr>
              <a:t>Another group:</a:t>
            </a:r>
          </a:p>
          <a:p>
            <a:endParaRPr lang="en-US" sz="2200" dirty="0">
              <a:latin typeface="Arial Narrow" pitchFamily="34" charset="0"/>
            </a:endParaRPr>
          </a:p>
          <a:p>
            <a:endParaRPr lang="en-US" sz="3200" dirty="0">
              <a:latin typeface="Arial Narrow" pitchFamily="34" charset="0"/>
            </a:endParaRPr>
          </a:p>
          <a:p>
            <a:r>
              <a:rPr lang="en-US" sz="2200" dirty="0">
                <a:latin typeface="Arial Narrow" pitchFamily="34" charset="0"/>
              </a:rPr>
              <a:t>Reserve Licenses for a group:</a:t>
            </a:r>
          </a:p>
        </p:txBody>
      </p:sp>
    </p:spTree>
    <p:extLst>
      <p:ext uri="{BB962C8B-B14F-4D97-AF65-F5344CB8AC3E}">
        <p14:creationId xmlns:p14="http://schemas.microsoft.com/office/powerpoint/2010/main" val="16236821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Help!... I’m spending too much!</a:t>
            </a:r>
            <a:endParaRPr lang="en-US" dirty="0"/>
          </a:p>
        </p:txBody>
      </p:sp>
      <p:sp>
        <p:nvSpPr>
          <p:cNvPr id="4" name="Footer Placeholder 3"/>
          <p:cNvSpPr>
            <a:spLocks noGrp="1"/>
          </p:cNvSpPr>
          <p:nvPr>
            <p:ph type="ftr" sz="quarter" idx="3"/>
          </p:nvPr>
        </p:nvSpPr>
        <p:spPr/>
        <p:txBody>
          <a:bodyPr/>
          <a:lstStyle/>
          <a:p>
            <a:endParaRPr lang="en-US" dirty="0"/>
          </a:p>
        </p:txBody>
      </p:sp>
      <p:pic>
        <p:nvPicPr>
          <p:cNvPr id="1026" name="Picture 2" descr="C:\Users\haigh1\AppData\Local\Microsoft\Windows\Temporary Internet Files\Content.IE5\WHWQFJU8\MC90044132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9714" y="1730352"/>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50524" y="1042736"/>
            <a:ext cx="7987623" cy="3108543"/>
          </a:xfrm>
          <a:prstGeom prst="rect">
            <a:avLst/>
          </a:prstGeom>
          <a:noFill/>
        </p:spPr>
        <p:txBody>
          <a:bodyPr wrap="square" lIns="0" tIns="0" rIns="0" bIns="0" rtlCol="0">
            <a:spAutoFit/>
          </a:bodyPr>
          <a:lstStyle/>
          <a:p>
            <a:pPr algn="ctr"/>
            <a:r>
              <a:rPr lang="en-US" sz="2400" b="1" dirty="0"/>
              <a:t>It’s all about the money!</a:t>
            </a:r>
          </a:p>
          <a:p>
            <a:endParaRPr lang="en-US" sz="2400" dirty="0" smtClean="0"/>
          </a:p>
          <a:p>
            <a:r>
              <a:rPr lang="en-US" sz="2200" dirty="0">
                <a:latin typeface="Arial Narrow" pitchFamily="34" charset="0"/>
              </a:rPr>
              <a:t>Save money by:</a:t>
            </a:r>
          </a:p>
          <a:p>
            <a:pPr indent="-342900">
              <a:buFont typeface="Arial" panose="020B0604020202020204" pitchFamily="34" charset="0"/>
              <a:buChar char="•"/>
            </a:pPr>
            <a:r>
              <a:rPr lang="en-US" sz="2200" dirty="0">
                <a:latin typeface="Arial Narrow" pitchFamily="34" charset="0"/>
              </a:rPr>
              <a:t>Managing licenses availability</a:t>
            </a:r>
          </a:p>
          <a:p>
            <a:pPr indent="-342900">
              <a:buFont typeface="Arial" panose="020B0604020202020204" pitchFamily="34" charset="0"/>
              <a:buChar char="•"/>
            </a:pPr>
            <a:r>
              <a:rPr lang="en-US" sz="2200" dirty="0">
                <a:latin typeface="Arial Narrow" pitchFamily="34" charset="0"/>
              </a:rPr>
              <a:t>Properly allocating licenses</a:t>
            </a:r>
          </a:p>
          <a:p>
            <a:pPr indent="-342900">
              <a:buFont typeface="Arial" panose="020B0604020202020204" pitchFamily="34" charset="0"/>
              <a:buChar char="•"/>
            </a:pPr>
            <a:r>
              <a:rPr lang="en-US" sz="2200" dirty="0">
                <a:latin typeface="Arial Narrow" pitchFamily="34" charset="0"/>
              </a:rPr>
              <a:t>Knowing your usage</a:t>
            </a:r>
          </a:p>
          <a:p>
            <a:pPr indent="-342900">
              <a:buFont typeface="Arial" panose="020B0604020202020204" pitchFamily="34" charset="0"/>
              <a:buChar char="•"/>
            </a:pPr>
            <a:endParaRPr lang="en-US" sz="2200" dirty="0">
              <a:latin typeface="Arial Narrow" pitchFamily="34" charset="0"/>
            </a:endParaRPr>
          </a:p>
          <a:p>
            <a:pPr indent="-342900">
              <a:buFont typeface="Arial" panose="020B0604020202020204" pitchFamily="34" charset="0"/>
              <a:buChar char="•"/>
            </a:pPr>
            <a:endParaRPr lang="en-US" sz="2200" dirty="0">
              <a:latin typeface="Arial Narrow" pitchFamily="34" charset="0"/>
            </a:endParaRPr>
          </a:p>
          <a:p>
            <a:endParaRPr lang="en-US" sz="2200" dirty="0">
              <a:latin typeface="Arial Narrow" pitchFamily="34" charset="0"/>
            </a:endParaRPr>
          </a:p>
        </p:txBody>
      </p:sp>
    </p:spTree>
    <p:extLst>
      <p:ext uri="{BB962C8B-B14F-4D97-AF65-F5344CB8AC3E}">
        <p14:creationId xmlns:p14="http://schemas.microsoft.com/office/powerpoint/2010/main" val="20590203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sp>
        <p:nvSpPr>
          <p:cNvPr id="11" name="TextBox 10"/>
          <p:cNvSpPr txBox="1"/>
          <p:nvPr/>
        </p:nvSpPr>
        <p:spPr>
          <a:xfrm>
            <a:off x="822959" y="1456006"/>
            <a:ext cx="3351815" cy="430887"/>
          </a:xfrm>
          <a:prstGeom prst="rect">
            <a:avLst/>
          </a:prstGeom>
          <a:noFill/>
        </p:spPr>
        <p:txBody>
          <a:bodyPr wrap="none" lIns="0" tIns="0" rIns="0" bIns="0" rtlCol="0">
            <a:spAutoFit/>
          </a:bodyPr>
          <a:lstStyle/>
          <a:p>
            <a:r>
              <a:rPr lang="en-US" sz="1400" dirty="0"/>
              <a:t>GROUP </a:t>
            </a:r>
            <a:r>
              <a:rPr lang="en-US" sz="1400" dirty="0" err="1"/>
              <a:t>flintstone</a:t>
            </a:r>
            <a:r>
              <a:rPr lang="en-US" sz="1400" dirty="0"/>
              <a:t> </a:t>
            </a:r>
            <a:r>
              <a:rPr lang="en-US" sz="1400" dirty="0" err="1"/>
              <a:t>fred</a:t>
            </a:r>
            <a:r>
              <a:rPr lang="en-US" sz="1400" dirty="0"/>
              <a:t> </a:t>
            </a:r>
            <a:r>
              <a:rPr lang="en-US" sz="1400" dirty="0" err="1"/>
              <a:t>wilma</a:t>
            </a:r>
            <a:r>
              <a:rPr lang="en-US" sz="1400" dirty="0"/>
              <a:t> pebbles </a:t>
            </a:r>
            <a:r>
              <a:rPr lang="en-US" sz="1400" dirty="0" err="1"/>
              <a:t>dino</a:t>
            </a:r>
            <a:endParaRPr lang="en-US" sz="1400" dirty="0"/>
          </a:p>
          <a:p>
            <a:endParaRPr lang="en-US" sz="1400" dirty="0" smtClean="0"/>
          </a:p>
        </p:txBody>
      </p:sp>
      <p:sp>
        <p:nvSpPr>
          <p:cNvPr id="13" name="TextBox 12"/>
          <p:cNvSpPr txBox="1"/>
          <p:nvPr/>
        </p:nvSpPr>
        <p:spPr>
          <a:xfrm>
            <a:off x="822959" y="3123037"/>
            <a:ext cx="3279680" cy="430887"/>
          </a:xfrm>
          <a:prstGeom prst="rect">
            <a:avLst/>
          </a:prstGeom>
          <a:noFill/>
        </p:spPr>
        <p:txBody>
          <a:bodyPr wrap="none" lIns="0" tIns="0" rIns="0" bIns="0" rtlCol="0">
            <a:spAutoFit/>
          </a:bodyPr>
          <a:lstStyle/>
          <a:p>
            <a:r>
              <a:rPr lang="en-US" sz="1400" dirty="0"/>
              <a:t>GROUP rubble barney betty </a:t>
            </a:r>
            <a:r>
              <a:rPr lang="en-US" sz="1400" dirty="0" err="1"/>
              <a:t>bammbamm</a:t>
            </a:r>
            <a:endParaRPr lang="en-US" sz="1400" dirty="0"/>
          </a:p>
          <a:p>
            <a:endParaRPr lang="en-US" sz="1400" dirty="0" smtClean="0"/>
          </a:p>
        </p:txBody>
      </p:sp>
      <p:sp>
        <p:nvSpPr>
          <p:cNvPr id="14" name="TextBox 13"/>
          <p:cNvSpPr txBox="1"/>
          <p:nvPr/>
        </p:nvSpPr>
        <p:spPr>
          <a:xfrm>
            <a:off x="822959" y="4296590"/>
            <a:ext cx="5025286" cy="646331"/>
          </a:xfrm>
          <a:prstGeom prst="rect">
            <a:avLst/>
          </a:prstGeom>
          <a:noFill/>
        </p:spPr>
        <p:txBody>
          <a:bodyPr wrap="none" lIns="0" tIns="0" rIns="0" bIns="0" rtlCol="0">
            <a:spAutoFit/>
          </a:bodyPr>
          <a:lstStyle/>
          <a:p>
            <a:r>
              <a:rPr lang="en-US" sz="1400" dirty="0"/>
              <a:t>RESERVE 4 PROE_Flex3c:VERSION=33.0 GROUP </a:t>
            </a:r>
            <a:r>
              <a:rPr lang="en-US" sz="1400" dirty="0" err="1"/>
              <a:t>flintstone</a:t>
            </a:r>
            <a:r>
              <a:rPr lang="en-US" sz="1400" dirty="0"/>
              <a:t> </a:t>
            </a:r>
          </a:p>
          <a:p>
            <a:r>
              <a:rPr lang="en-US" sz="1400" dirty="0"/>
              <a:t>RESERVE 3 </a:t>
            </a:r>
            <a:r>
              <a:rPr lang="en-US" sz="1400" dirty="0" smtClean="0"/>
              <a:t>PROE_Flex3c:VERSION=33.0 </a:t>
            </a:r>
            <a:r>
              <a:rPr lang="en-US" sz="1400" dirty="0"/>
              <a:t>GROUP rubble</a:t>
            </a:r>
          </a:p>
          <a:p>
            <a:endParaRPr lang="en-US" sz="1400" dirty="0" smtClean="0"/>
          </a:p>
        </p:txBody>
      </p:sp>
      <p:cxnSp>
        <p:nvCxnSpPr>
          <p:cNvPr id="18" name="Straight Arrow Connector 17"/>
          <p:cNvCxnSpPr/>
          <p:nvPr/>
        </p:nvCxnSpPr>
        <p:spPr>
          <a:xfrm flipH="1" flipV="1">
            <a:off x="2462800" y="4735570"/>
            <a:ext cx="484382" cy="81414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1" name="TextBox 20"/>
          <p:cNvSpPr txBox="1"/>
          <p:nvPr/>
        </p:nvSpPr>
        <p:spPr>
          <a:xfrm>
            <a:off x="3010486" y="5500477"/>
            <a:ext cx="3556551" cy="646331"/>
          </a:xfrm>
          <a:prstGeom prst="rect">
            <a:avLst/>
          </a:prstGeom>
          <a:noFill/>
        </p:spPr>
        <p:txBody>
          <a:bodyPr wrap="none" lIns="0" tIns="0" rIns="0" bIns="0" rtlCol="0">
            <a:spAutoFit/>
          </a:bodyPr>
          <a:lstStyle/>
          <a:p>
            <a:r>
              <a:rPr lang="en-US" sz="1400" dirty="0" smtClean="0"/>
              <a:t>Can be any option or </a:t>
            </a:r>
            <a:r>
              <a:rPr lang="en-US" sz="1400" dirty="0" err="1" smtClean="0"/>
              <a:t>Creo</a:t>
            </a:r>
            <a:r>
              <a:rPr lang="en-US" sz="1400" dirty="0" smtClean="0"/>
              <a:t> flavor</a:t>
            </a:r>
          </a:p>
          <a:p>
            <a:r>
              <a:rPr lang="en-US" sz="1400" dirty="0"/>
              <a:t>	</a:t>
            </a:r>
            <a:r>
              <a:rPr lang="en-US" sz="1400" dirty="0" err="1" smtClean="0"/>
              <a:t>ProE_AdvSE</a:t>
            </a:r>
            <a:r>
              <a:rPr lang="en-US" sz="1400" dirty="0" smtClean="0"/>
              <a:t> – Foundation </a:t>
            </a:r>
            <a:r>
              <a:rPr lang="en-US" sz="1400" dirty="0" err="1" smtClean="0"/>
              <a:t>Creo</a:t>
            </a:r>
            <a:endParaRPr lang="en-US" sz="1400" dirty="0" smtClean="0"/>
          </a:p>
          <a:p>
            <a:r>
              <a:rPr lang="en-US" sz="1400" dirty="0"/>
              <a:t>	</a:t>
            </a:r>
            <a:r>
              <a:rPr lang="en-US" sz="1400" dirty="0" smtClean="0"/>
              <a:t>10114 – Complete Machining Set</a:t>
            </a:r>
          </a:p>
        </p:txBody>
      </p:sp>
      <p:cxnSp>
        <p:nvCxnSpPr>
          <p:cNvPr id="10" name="Straight Arrow Connector 9"/>
          <p:cNvCxnSpPr/>
          <p:nvPr/>
        </p:nvCxnSpPr>
        <p:spPr>
          <a:xfrm flipH="1" flipV="1">
            <a:off x="1876646" y="1736807"/>
            <a:ext cx="184271" cy="4999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5" name="Rectangle 14"/>
          <p:cNvSpPr/>
          <p:nvPr/>
        </p:nvSpPr>
        <p:spPr>
          <a:xfrm>
            <a:off x="2256319" y="1431395"/>
            <a:ext cx="1918455" cy="289292"/>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bg1"/>
              </a:solidFill>
            </a:endParaRPr>
          </a:p>
        </p:txBody>
      </p:sp>
      <p:cxnSp>
        <p:nvCxnSpPr>
          <p:cNvPr id="16" name="Straight Arrow Connector 15"/>
          <p:cNvCxnSpPr/>
          <p:nvPr/>
        </p:nvCxnSpPr>
        <p:spPr>
          <a:xfrm flipH="1" flipV="1">
            <a:off x="3414714" y="1720687"/>
            <a:ext cx="184271" cy="4999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 name="TextBox 2"/>
          <p:cNvSpPr txBox="1"/>
          <p:nvPr/>
        </p:nvSpPr>
        <p:spPr>
          <a:xfrm>
            <a:off x="2060917" y="2325989"/>
            <a:ext cx="993862" cy="215444"/>
          </a:xfrm>
          <a:prstGeom prst="rect">
            <a:avLst/>
          </a:prstGeom>
          <a:noFill/>
        </p:spPr>
        <p:txBody>
          <a:bodyPr wrap="none" lIns="0" tIns="0" rIns="0" bIns="0" rtlCol="0">
            <a:spAutoFit/>
          </a:bodyPr>
          <a:lstStyle/>
          <a:p>
            <a:r>
              <a:rPr lang="en-US" sz="1400" dirty="0" smtClean="0"/>
              <a:t>Group name</a:t>
            </a:r>
          </a:p>
        </p:txBody>
      </p:sp>
      <p:sp>
        <p:nvSpPr>
          <p:cNvPr id="6" name="TextBox 5"/>
          <p:cNvSpPr txBox="1"/>
          <p:nvPr/>
        </p:nvSpPr>
        <p:spPr>
          <a:xfrm>
            <a:off x="3598985" y="2340057"/>
            <a:ext cx="1292020" cy="215444"/>
          </a:xfrm>
          <a:prstGeom prst="rect">
            <a:avLst/>
          </a:prstGeom>
          <a:noFill/>
        </p:spPr>
        <p:txBody>
          <a:bodyPr wrap="none" lIns="0" tIns="0" rIns="0" bIns="0" rtlCol="0">
            <a:spAutoFit/>
          </a:bodyPr>
          <a:lstStyle/>
          <a:p>
            <a:r>
              <a:rPr lang="en-US" sz="1400" dirty="0" smtClean="0"/>
              <a:t>Group members</a:t>
            </a:r>
          </a:p>
        </p:txBody>
      </p:sp>
      <p:sp>
        <p:nvSpPr>
          <p:cNvPr id="2" name="Rectangle 1"/>
          <p:cNvSpPr/>
          <p:nvPr/>
        </p:nvSpPr>
        <p:spPr>
          <a:xfrm>
            <a:off x="418991" y="985840"/>
            <a:ext cx="4572000" cy="3293209"/>
          </a:xfrm>
          <a:prstGeom prst="rect">
            <a:avLst/>
          </a:prstGeom>
        </p:spPr>
        <p:txBody>
          <a:bodyPr>
            <a:spAutoFit/>
          </a:bodyPr>
          <a:lstStyle/>
          <a:p>
            <a:r>
              <a:rPr lang="en-US" sz="2200" dirty="0">
                <a:latin typeface="Arial Narrow" pitchFamily="34" charset="0"/>
              </a:rPr>
              <a:t>Creating Groups:</a:t>
            </a: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endParaRPr lang="en-US" sz="2200" dirty="0">
              <a:latin typeface="Arial Narrow" pitchFamily="34" charset="0"/>
            </a:endParaRPr>
          </a:p>
          <a:p>
            <a:r>
              <a:rPr lang="en-US" sz="2200" dirty="0">
                <a:latin typeface="Arial Narrow" pitchFamily="34" charset="0"/>
              </a:rPr>
              <a:t>Another group:</a:t>
            </a:r>
          </a:p>
          <a:p>
            <a:endParaRPr lang="en-US" sz="2200" dirty="0">
              <a:latin typeface="Arial Narrow" pitchFamily="34" charset="0"/>
            </a:endParaRPr>
          </a:p>
          <a:p>
            <a:endParaRPr lang="en-US" sz="3200" dirty="0">
              <a:latin typeface="Arial Narrow" pitchFamily="34" charset="0"/>
            </a:endParaRPr>
          </a:p>
          <a:p>
            <a:r>
              <a:rPr lang="en-US" sz="2200" dirty="0">
                <a:latin typeface="Arial Narrow" pitchFamily="34" charset="0"/>
              </a:rPr>
              <a:t>Reserve Licenses for a group:</a:t>
            </a:r>
          </a:p>
        </p:txBody>
      </p:sp>
    </p:spTree>
    <p:extLst>
      <p:ext uri="{BB962C8B-B14F-4D97-AF65-F5344CB8AC3E}">
        <p14:creationId xmlns:p14="http://schemas.microsoft.com/office/powerpoint/2010/main" val="40921891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sp>
        <p:nvSpPr>
          <p:cNvPr id="11" name="TextBox 10"/>
          <p:cNvSpPr txBox="1"/>
          <p:nvPr/>
        </p:nvSpPr>
        <p:spPr>
          <a:xfrm>
            <a:off x="448056" y="1462035"/>
            <a:ext cx="8241039" cy="1400383"/>
          </a:xfrm>
          <a:prstGeom prst="rect">
            <a:avLst/>
          </a:prstGeom>
          <a:noFill/>
        </p:spPr>
        <p:txBody>
          <a:bodyPr wrap="none" lIns="0" tIns="0" rIns="0" bIns="0" rtlCol="0">
            <a:spAutoFit/>
          </a:bodyPr>
          <a:lstStyle/>
          <a:p>
            <a:r>
              <a:rPr lang="en-US" sz="1400" dirty="0"/>
              <a:t> </a:t>
            </a:r>
            <a:r>
              <a:rPr lang="en-US" sz="1100" b="1" dirty="0">
                <a:latin typeface="Courier New" panose="02070309020205020404" pitchFamily="49" charset="0"/>
                <a:cs typeface="Courier New" panose="02070309020205020404" pitchFamily="49" charset="0"/>
              </a:rPr>
              <a:t>PROE_Flex3C       3      7</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fred@coaststarlight</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7788  3750</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barney@southwestchief</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7788  3472</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betty@californiazephyer</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7788  4837</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flintstone</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7788     0</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flintstone</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7788     0</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flintstone</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7788     0</a:t>
            </a:r>
          </a:p>
          <a:p>
            <a:r>
              <a:rPr lang="en-US" sz="1100" b="1" dirty="0">
                <a:latin typeface="Courier New" panose="02070309020205020404" pitchFamily="49" charset="0"/>
                <a:cs typeface="Courier New" panose="02070309020205020404" pitchFamily="49" charset="0"/>
              </a:rPr>
              <a:t>                                  (rubble@)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7788     0</a:t>
            </a:r>
            <a:endParaRPr lang="en-US" sz="1100" b="1" dirty="0" smtClean="0">
              <a:latin typeface="Courier New" panose="02070309020205020404" pitchFamily="49" charset="0"/>
              <a:cs typeface="Courier New" panose="02070309020205020404" pitchFamily="49" charset="0"/>
            </a:endParaRPr>
          </a:p>
        </p:txBody>
      </p:sp>
      <p:sp>
        <p:nvSpPr>
          <p:cNvPr id="3" name="TextBox 2"/>
          <p:cNvSpPr txBox="1"/>
          <p:nvPr/>
        </p:nvSpPr>
        <p:spPr>
          <a:xfrm>
            <a:off x="576775" y="2827240"/>
            <a:ext cx="1641475" cy="215444"/>
          </a:xfrm>
          <a:prstGeom prst="rect">
            <a:avLst/>
          </a:prstGeom>
          <a:noFill/>
        </p:spPr>
        <p:txBody>
          <a:bodyPr wrap="none" lIns="0" tIns="0" rIns="0" bIns="0" rtlCol="0">
            <a:spAutoFit/>
          </a:bodyPr>
          <a:lstStyle/>
          <a:p>
            <a:r>
              <a:rPr lang="en-US" sz="1400" dirty="0" smtClean="0"/>
              <a:t>Reserved, not in use</a:t>
            </a:r>
          </a:p>
        </p:txBody>
      </p:sp>
      <p:sp>
        <p:nvSpPr>
          <p:cNvPr id="6" name="TextBox 5"/>
          <p:cNvSpPr txBox="1"/>
          <p:nvPr/>
        </p:nvSpPr>
        <p:spPr>
          <a:xfrm>
            <a:off x="576775" y="2419644"/>
            <a:ext cx="1343316" cy="215444"/>
          </a:xfrm>
          <a:prstGeom prst="rect">
            <a:avLst/>
          </a:prstGeom>
          <a:noFill/>
        </p:spPr>
        <p:txBody>
          <a:bodyPr wrap="none" lIns="0" tIns="0" rIns="0" bIns="0" rtlCol="0">
            <a:spAutoFit/>
          </a:bodyPr>
          <a:lstStyle/>
          <a:p>
            <a:r>
              <a:rPr lang="en-US" sz="1400" dirty="0" smtClean="0"/>
              <a:t>Reserved, in use</a:t>
            </a:r>
          </a:p>
        </p:txBody>
      </p:sp>
      <p:cxnSp>
        <p:nvCxnSpPr>
          <p:cNvPr id="13" name="Straight Arrow Connector 12"/>
          <p:cNvCxnSpPr/>
          <p:nvPr/>
        </p:nvCxnSpPr>
        <p:spPr>
          <a:xfrm flipV="1">
            <a:off x="2029934" y="1997612"/>
            <a:ext cx="1233771" cy="52975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flipV="1">
            <a:off x="2278966" y="2527366"/>
            <a:ext cx="984739" cy="40426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8" name="TextBox 7"/>
          <p:cNvSpPr txBox="1"/>
          <p:nvPr/>
        </p:nvSpPr>
        <p:spPr>
          <a:xfrm>
            <a:off x="279613" y="1026694"/>
            <a:ext cx="2077492" cy="338554"/>
          </a:xfrm>
          <a:prstGeom prst="rect">
            <a:avLst/>
          </a:prstGeom>
          <a:noFill/>
        </p:spPr>
        <p:txBody>
          <a:bodyPr wrap="none" lIns="0" tIns="0" rIns="0" bIns="0" rtlCol="0">
            <a:spAutoFit/>
          </a:bodyPr>
          <a:lstStyle/>
          <a:p>
            <a:r>
              <a:rPr lang="en-US" sz="2200" dirty="0">
                <a:latin typeface="Arial Narrow" pitchFamily="34" charset="0"/>
              </a:rPr>
              <a:t>ptcstatus.bat output:</a:t>
            </a:r>
          </a:p>
        </p:txBody>
      </p:sp>
    </p:spTree>
    <p:extLst>
      <p:ext uri="{BB962C8B-B14F-4D97-AF65-F5344CB8AC3E}">
        <p14:creationId xmlns:p14="http://schemas.microsoft.com/office/powerpoint/2010/main" val="11296273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sp>
        <p:nvSpPr>
          <p:cNvPr id="11" name="TextBox 10"/>
          <p:cNvSpPr txBox="1"/>
          <p:nvPr/>
        </p:nvSpPr>
        <p:spPr>
          <a:xfrm>
            <a:off x="448056" y="1462035"/>
            <a:ext cx="8241039" cy="1400383"/>
          </a:xfrm>
          <a:prstGeom prst="rect">
            <a:avLst/>
          </a:prstGeom>
          <a:noFill/>
        </p:spPr>
        <p:txBody>
          <a:bodyPr wrap="none" lIns="0" tIns="0" rIns="0" bIns="0" rtlCol="0">
            <a:spAutoFit/>
          </a:bodyPr>
          <a:lstStyle/>
          <a:p>
            <a:r>
              <a:rPr lang="en-US" sz="1400" dirty="0"/>
              <a:t> </a:t>
            </a:r>
            <a:r>
              <a:rPr lang="en-US" sz="1100" b="1" dirty="0">
                <a:latin typeface="Courier New" panose="02070309020205020404" pitchFamily="49" charset="0"/>
                <a:cs typeface="Courier New" panose="02070309020205020404" pitchFamily="49" charset="0"/>
              </a:rPr>
              <a:t>PROE_Flex3C       3      7</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fred@coaststarlight</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7788  3750</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barney@southwestchief</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7788  3472</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betty@californiazephyer</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7788  4837</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flintstone</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7788     0</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flintstone</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7788     0</a:t>
            </a:r>
          </a:p>
          <a:p>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flintstone</a:t>
            </a:r>
            <a:r>
              <a:rPr lang="en-US" sz="1100" b="1" dirty="0">
                <a:latin typeface="Courier New" panose="02070309020205020404" pitchFamily="49" charset="0"/>
                <a:cs typeface="Courier New" panose="02070309020205020404" pitchFamily="49" charset="0"/>
              </a:rPr>
              <a:t>@)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7788     0</a:t>
            </a:r>
          </a:p>
          <a:p>
            <a:r>
              <a:rPr lang="en-US" sz="1100" b="1" dirty="0">
                <a:latin typeface="Courier New" panose="02070309020205020404" pitchFamily="49" charset="0"/>
                <a:cs typeface="Courier New" panose="02070309020205020404" pitchFamily="49" charset="0"/>
              </a:rPr>
              <a:t>                                  (rubble@)                    PROE_Flex3C </a:t>
            </a:r>
            <a:r>
              <a:rPr lang="en-US" sz="1100" b="1" dirty="0" err="1">
                <a:latin typeface="Courier New" panose="02070309020205020404" pitchFamily="49" charset="0"/>
                <a:cs typeface="Courier New" panose="02070309020205020404" pitchFamily="49" charset="0"/>
              </a:rPr>
              <a:t>stonequarry</a:t>
            </a:r>
            <a:r>
              <a:rPr lang="en-US" sz="1100" b="1" dirty="0">
                <a:latin typeface="Courier New" panose="02070309020205020404" pitchFamily="49" charset="0"/>
                <a:cs typeface="Courier New" panose="02070309020205020404" pitchFamily="49" charset="0"/>
              </a:rPr>
              <a:t> 7788     0</a:t>
            </a:r>
            <a:endParaRPr lang="en-US" sz="1100" b="1" dirty="0" smtClean="0">
              <a:latin typeface="Courier New" panose="02070309020205020404" pitchFamily="49" charset="0"/>
              <a:cs typeface="Courier New" panose="02070309020205020404" pitchFamily="49" charset="0"/>
            </a:endParaRPr>
          </a:p>
        </p:txBody>
      </p:sp>
      <p:cxnSp>
        <p:nvCxnSpPr>
          <p:cNvPr id="18" name="Straight Arrow Connector 17"/>
          <p:cNvCxnSpPr/>
          <p:nvPr/>
        </p:nvCxnSpPr>
        <p:spPr>
          <a:xfrm>
            <a:off x="4079128" y="4207688"/>
            <a:ext cx="871538" cy="52133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 name="TextBox 1"/>
          <p:cNvSpPr txBox="1"/>
          <p:nvPr/>
        </p:nvSpPr>
        <p:spPr>
          <a:xfrm>
            <a:off x="5036922" y="4749888"/>
            <a:ext cx="2470228" cy="215444"/>
          </a:xfrm>
          <a:prstGeom prst="rect">
            <a:avLst/>
          </a:prstGeom>
          <a:noFill/>
        </p:spPr>
        <p:txBody>
          <a:bodyPr wrap="none" lIns="0" tIns="0" rIns="0" bIns="0" rtlCol="0">
            <a:spAutoFit/>
          </a:bodyPr>
          <a:lstStyle/>
          <a:p>
            <a:r>
              <a:rPr lang="en-US" sz="1400" b="1" dirty="0">
                <a:latin typeface="Courier New" panose="02070309020205020404" pitchFamily="49" charset="0"/>
                <a:cs typeface="Courier New" panose="02070309020205020404" pitchFamily="49" charset="0"/>
              </a:rPr>
              <a:t>^(</a:t>
            </a:r>
            <a:r>
              <a:rPr lang="en-US" sz="1400" b="1" dirty="0" err="1">
                <a:latin typeface="Courier New" panose="02070309020205020404" pitchFamily="49" charset="0"/>
                <a:cs typeface="Courier New" panose="02070309020205020404" pitchFamily="49" charset="0"/>
              </a:rPr>
              <a:t>fred@coaststarlight</a:t>
            </a:r>
            <a:r>
              <a:rPr lang="en-US" sz="1400" b="1" dirty="0">
                <a:latin typeface="Courier New" panose="02070309020205020404" pitchFamily="49" charset="0"/>
                <a:cs typeface="Courier New" panose="02070309020205020404" pitchFamily="49" charset="0"/>
              </a:rPr>
              <a:t>) </a:t>
            </a:r>
            <a:endParaRPr lang="en-US" sz="1400" b="1" dirty="0" smtClean="0">
              <a:latin typeface="Courier New" panose="02070309020205020404" pitchFamily="49" charset="0"/>
              <a:cs typeface="Courier New" panose="02070309020205020404" pitchFamily="49" charset="0"/>
            </a:endParaRPr>
          </a:p>
        </p:txBody>
      </p:sp>
      <p:sp>
        <p:nvSpPr>
          <p:cNvPr id="7" name="TextBox 6"/>
          <p:cNvSpPr txBox="1"/>
          <p:nvPr/>
        </p:nvSpPr>
        <p:spPr>
          <a:xfrm>
            <a:off x="1553277" y="4085898"/>
            <a:ext cx="2436564" cy="215444"/>
          </a:xfrm>
          <a:prstGeom prst="rect">
            <a:avLst/>
          </a:prstGeom>
          <a:noFill/>
        </p:spPr>
        <p:txBody>
          <a:bodyPr wrap="none" lIns="0" tIns="0" rIns="0" bIns="0" rtlCol="0">
            <a:spAutoFit/>
          </a:bodyPr>
          <a:lstStyle/>
          <a:p>
            <a:r>
              <a:rPr lang="en-US" sz="1400" dirty="0" smtClean="0"/>
              <a:t>Fred has borrowed this license</a:t>
            </a:r>
          </a:p>
        </p:txBody>
      </p:sp>
      <p:sp>
        <p:nvSpPr>
          <p:cNvPr id="3" name="TextBox 2"/>
          <p:cNvSpPr txBox="1"/>
          <p:nvPr/>
        </p:nvSpPr>
        <p:spPr>
          <a:xfrm>
            <a:off x="576775" y="2827240"/>
            <a:ext cx="1641475" cy="215444"/>
          </a:xfrm>
          <a:prstGeom prst="rect">
            <a:avLst/>
          </a:prstGeom>
          <a:noFill/>
        </p:spPr>
        <p:txBody>
          <a:bodyPr wrap="none" lIns="0" tIns="0" rIns="0" bIns="0" rtlCol="0">
            <a:spAutoFit/>
          </a:bodyPr>
          <a:lstStyle/>
          <a:p>
            <a:r>
              <a:rPr lang="en-US" sz="1400" dirty="0" smtClean="0"/>
              <a:t>Reserved, not in use</a:t>
            </a:r>
          </a:p>
        </p:txBody>
      </p:sp>
      <p:sp>
        <p:nvSpPr>
          <p:cNvPr id="6" name="TextBox 5"/>
          <p:cNvSpPr txBox="1"/>
          <p:nvPr/>
        </p:nvSpPr>
        <p:spPr>
          <a:xfrm>
            <a:off x="576775" y="2419644"/>
            <a:ext cx="1343316" cy="215444"/>
          </a:xfrm>
          <a:prstGeom prst="rect">
            <a:avLst/>
          </a:prstGeom>
          <a:noFill/>
        </p:spPr>
        <p:txBody>
          <a:bodyPr wrap="none" lIns="0" tIns="0" rIns="0" bIns="0" rtlCol="0">
            <a:spAutoFit/>
          </a:bodyPr>
          <a:lstStyle/>
          <a:p>
            <a:r>
              <a:rPr lang="en-US" sz="1400" dirty="0" smtClean="0"/>
              <a:t>Reserved, in use</a:t>
            </a:r>
          </a:p>
        </p:txBody>
      </p:sp>
      <p:cxnSp>
        <p:nvCxnSpPr>
          <p:cNvPr id="13" name="Straight Arrow Connector 12"/>
          <p:cNvCxnSpPr/>
          <p:nvPr/>
        </p:nvCxnSpPr>
        <p:spPr>
          <a:xfrm flipV="1">
            <a:off x="2029934" y="1997612"/>
            <a:ext cx="1233771" cy="52975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flipV="1">
            <a:off x="2278966" y="2527366"/>
            <a:ext cx="984739" cy="40426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8" name="TextBox 7"/>
          <p:cNvSpPr txBox="1"/>
          <p:nvPr/>
        </p:nvSpPr>
        <p:spPr>
          <a:xfrm>
            <a:off x="279613" y="1026694"/>
            <a:ext cx="2077492" cy="338554"/>
          </a:xfrm>
          <a:prstGeom prst="rect">
            <a:avLst/>
          </a:prstGeom>
          <a:noFill/>
        </p:spPr>
        <p:txBody>
          <a:bodyPr wrap="none" lIns="0" tIns="0" rIns="0" bIns="0" rtlCol="0">
            <a:spAutoFit/>
          </a:bodyPr>
          <a:lstStyle/>
          <a:p>
            <a:r>
              <a:rPr lang="en-US" sz="2200" dirty="0">
                <a:latin typeface="Arial Narrow" pitchFamily="34" charset="0"/>
              </a:rPr>
              <a:t>ptcstatus.bat output:</a:t>
            </a:r>
          </a:p>
        </p:txBody>
      </p:sp>
    </p:spTree>
    <p:extLst>
      <p:ext uri="{BB962C8B-B14F-4D97-AF65-F5344CB8AC3E}">
        <p14:creationId xmlns:p14="http://schemas.microsoft.com/office/powerpoint/2010/main" val="9856511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1740" y="1820236"/>
            <a:ext cx="2828572" cy="1276191"/>
          </a:xfrm>
          <a:prstGeom prst="rect">
            <a:avLst/>
          </a:prstGeom>
        </p:spPr>
      </p:pic>
      <p:cxnSp>
        <p:nvCxnSpPr>
          <p:cNvPr id="13" name="Straight Arrow Connector 12"/>
          <p:cNvCxnSpPr/>
          <p:nvPr/>
        </p:nvCxnSpPr>
        <p:spPr>
          <a:xfrm flipV="1">
            <a:off x="3635983" y="2124224"/>
            <a:ext cx="1345757" cy="23356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1855714" y="2261341"/>
            <a:ext cx="1649491" cy="430887"/>
          </a:xfrm>
          <a:prstGeom prst="rect">
            <a:avLst/>
          </a:prstGeom>
          <a:noFill/>
        </p:spPr>
        <p:txBody>
          <a:bodyPr wrap="none" lIns="0" tIns="0" rIns="0" bIns="0" rtlCol="0">
            <a:spAutoFit/>
          </a:bodyPr>
          <a:lstStyle/>
          <a:p>
            <a:r>
              <a:rPr lang="en-US" sz="1400" dirty="0" smtClean="0"/>
              <a:t>Large group of users</a:t>
            </a:r>
          </a:p>
          <a:p>
            <a:r>
              <a:rPr lang="en-US" sz="1400" dirty="0" smtClean="0"/>
              <a:t>Continually changing</a:t>
            </a:r>
          </a:p>
        </p:txBody>
      </p:sp>
      <p:sp>
        <p:nvSpPr>
          <p:cNvPr id="2" name="TextBox 1"/>
          <p:cNvSpPr txBox="1"/>
          <p:nvPr/>
        </p:nvSpPr>
        <p:spPr>
          <a:xfrm>
            <a:off x="336884" y="1098884"/>
            <a:ext cx="4206280" cy="553998"/>
          </a:xfrm>
          <a:prstGeom prst="rect">
            <a:avLst/>
          </a:prstGeom>
          <a:noFill/>
        </p:spPr>
        <p:txBody>
          <a:bodyPr wrap="none" lIns="0" tIns="0" rIns="0" bIns="0" rtlCol="0">
            <a:spAutoFit/>
          </a:bodyPr>
          <a:lstStyle/>
          <a:p>
            <a:r>
              <a:rPr lang="en-US" sz="2200" dirty="0">
                <a:latin typeface="Arial Narrow" pitchFamily="34" charset="0"/>
              </a:rPr>
              <a:t>Why change the order of licenses to run?</a:t>
            </a:r>
          </a:p>
          <a:p>
            <a:endParaRPr lang="en-US" sz="1400" dirty="0" smtClean="0"/>
          </a:p>
        </p:txBody>
      </p:sp>
    </p:spTree>
    <p:extLst>
      <p:ext uri="{BB962C8B-B14F-4D97-AF65-F5344CB8AC3E}">
        <p14:creationId xmlns:p14="http://schemas.microsoft.com/office/powerpoint/2010/main" val="10320110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Reserving Licenses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1740" y="3861584"/>
            <a:ext cx="2838095" cy="192381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1740" y="1820236"/>
            <a:ext cx="2828572" cy="1276191"/>
          </a:xfrm>
          <a:prstGeom prst="rect">
            <a:avLst/>
          </a:prstGeom>
        </p:spPr>
      </p:pic>
      <p:cxnSp>
        <p:nvCxnSpPr>
          <p:cNvPr id="13" name="Straight Arrow Connector 12"/>
          <p:cNvCxnSpPr/>
          <p:nvPr/>
        </p:nvCxnSpPr>
        <p:spPr>
          <a:xfrm flipV="1">
            <a:off x="3635983" y="2124224"/>
            <a:ext cx="1345757" cy="23356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1855714" y="2261341"/>
            <a:ext cx="1649491" cy="430887"/>
          </a:xfrm>
          <a:prstGeom prst="rect">
            <a:avLst/>
          </a:prstGeom>
          <a:noFill/>
        </p:spPr>
        <p:txBody>
          <a:bodyPr wrap="none" lIns="0" tIns="0" rIns="0" bIns="0" rtlCol="0">
            <a:spAutoFit/>
          </a:bodyPr>
          <a:lstStyle/>
          <a:p>
            <a:r>
              <a:rPr lang="en-US" sz="1400" dirty="0" smtClean="0"/>
              <a:t>Large group of users</a:t>
            </a:r>
          </a:p>
          <a:p>
            <a:r>
              <a:rPr lang="en-US" sz="1400" dirty="0" smtClean="0"/>
              <a:t>Continually changing</a:t>
            </a:r>
          </a:p>
        </p:txBody>
      </p:sp>
      <p:cxnSp>
        <p:nvCxnSpPr>
          <p:cNvPr id="15" name="Straight Arrow Connector 14"/>
          <p:cNvCxnSpPr/>
          <p:nvPr/>
        </p:nvCxnSpPr>
        <p:spPr>
          <a:xfrm flipV="1">
            <a:off x="3635982" y="4140593"/>
            <a:ext cx="1345757" cy="23356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1780372" y="4277710"/>
            <a:ext cx="1800173" cy="1508105"/>
          </a:xfrm>
          <a:prstGeom prst="rect">
            <a:avLst/>
          </a:prstGeom>
          <a:noFill/>
        </p:spPr>
        <p:txBody>
          <a:bodyPr wrap="none" lIns="0" tIns="0" rIns="0" bIns="0" rtlCol="0">
            <a:spAutoFit/>
          </a:bodyPr>
          <a:lstStyle/>
          <a:p>
            <a:r>
              <a:rPr lang="en-US" sz="1400" dirty="0" smtClean="0"/>
              <a:t>Smaller group of users</a:t>
            </a:r>
          </a:p>
          <a:p>
            <a:r>
              <a:rPr lang="en-US" sz="1400" dirty="0" smtClean="0"/>
              <a:t>Mostly static</a:t>
            </a:r>
          </a:p>
          <a:p>
            <a:endParaRPr lang="en-US" sz="1400" dirty="0"/>
          </a:p>
          <a:p>
            <a:r>
              <a:rPr lang="en-US" sz="1400" dirty="0" smtClean="0"/>
              <a:t>I reserve for this group</a:t>
            </a:r>
          </a:p>
          <a:p>
            <a:endParaRPr lang="en-US" sz="1400" dirty="0" smtClean="0"/>
          </a:p>
          <a:p>
            <a:r>
              <a:rPr lang="en-US" sz="1400" dirty="0" smtClean="0"/>
              <a:t>Let anyone use </a:t>
            </a:r>
          </a:p>
          <a:p>
            <a:r>
              <a:rPr lang="en-US" sz="1400" dirty="0" err="1" smtClean="0"/>
              <a:t>PROE_AdvSE</a:t>
            </a:r>
            <a:endParaRPr lang="en-US" sz="1400" dirty="0" smtClean="0"/>
          </a:p>
        </p:txBody>
      </p:sp>
      <p:sp>
        <p:nvSpPr>
          <p:cNvPr id="2" name="TextBox 1"/>
          <p:cNvSpPr txBox="1"/>
          <p:nvPr/>
        </p:nvSpPr>
        <p:spPr>
          <a:xfrm>
            <a:off x="336884" y="1098884"/>
            <a:ext cx="4206280" cy="553998"/>
          </a:xfrm>
          <a:prstGeom prst="rect">
            <a:avLst/>
          </a:prstGeom>
          <a:noFill/>
        </p:spPr>
        <p:txBody>
          <a:bodyPr wrap="none" lIns="0" tIns="0" rIns="0" bIns="0" rtlCol="0">
            <a:spAutoFit/>
          </a:bodyPr>
          <a:lstStyle/>
          <a:p>
            <a:r>
              <a:rPr lang="en-US" sz="2200" dirty="0">
                <a:latin typeface="Arial Narrow" pitchFamily="34" charset="0"/>
              </a:rPr>
              <a:t>Why change the order of licenses to run?</a:t>
            </a:r>
          </a:p>
          <a:p>
            <a:endParaRPr lang="en-US" sz="1400" dirty="0" smtClean="0"/>
          </a:p>
        </p:txBody>
      </p:sp>
    </p:spTree>
    <p:extLst>
      <p:ext uri="{BB962C8B-B14F-4D97-AF65-F5344CB8AC3E}">
        <p14:creationId xmlns:p14="http://schemas.microsoft.com/office/powerpoint/2010/main" val="10253326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Program Files (x86)\Microsoft Office\MEDIA\CAGCAT10\j0234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37390" y="1955571"/>
            <a:ext cx="976313" cy="103822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smtClean="0"/>
              <a:t>How Licensing Works</a:t>
            </a:r>
            <a:endParaRPr lang="en-US" dirty="0"/>
          </a:p>
        </p:txBody>
      </p:sp>
      <p:sp>
        <p:nvSpPr>
          <p:cNvPr id="4" name="Footer Placeholder 3"/>
          <p:cNvSpPr>
            <a:spLocks noGrp="1"/>
          </p:cNvSpPr>
          <p:nvPr>
            <p:ph type="ftr" sz="quarter" idx="3"/>
          </p:nvPr>
        </p:nvSpPr>
        <p:spPr/>
        <p:txBody>
          <a:bodyPr/>
          <a:lstStyle/>
          <a:p>
            <a:endParaRPr lang="en-US" dirty="0"/>
          </a:p>
        </p:txBody>
      </p:sp>
      <p:sp>
        <p:nvSpPr>
          <p:cNvPr id="14" name="TextBox 13"/>
          <p:cNvSpPr txBox="1"/>
          <p:nvPr/>
        </p:nvSpPr>
        <p:spPr>
          <a:xfrm>
            <a:off x="457200" y="2295460"/>
            <a:ext cx="1238865" cy="861774"/>
          </a:xfrm>
          <a:prstGeom prst="rect">
            <a:avLst/>
          </a:prstGeom>
          <a:noFill/>
        </p:spPr>
        <p:txBody>
          <a:bodyPr wrap="square" lIns="0" tIns="0" rIns="0" bIns="0" rtlCol="0">
            <a:spAutoFit/>
          </a:bodyPr>
          <a:lstStyle/>
          <a:p>
            <a:r>
              <a:rPr lang="en-US" sz="1400" dirty="0" err="1" smtClean="0"/>
              <a:t>Creo</a:t>
            </a:r>
            <a:r>
              <a:rPr lang="en-US" sz="1400" dirty="0" smtClean="0"/>
              <a:t> waits</a:t>
            </a:r>
          </a:p>
          <a:p>
            <a:r>
              <a:rPr lang="en-US" sz="1400" dirty="0" smtClean="0"/>
              <a:t>3 minutes then </a:t>
            </a:r>
            <a:endParaRPr lang="en-US" sz="1400" dirty="0"/>
          </a:p>
          <a:p>
            <a:r>
              <a:rPr lang="en-US" sz="1400" dirty="0" smtClean="0"/>
              <a:t>checks for a menu pick</a:t>
            </a:r>
          </a:p>
        </p:txBody>
      </p:sp>
      <p:pic>
        <p:nvPicPr>
          <p:cNvPr id="11" name="Picture 4" descr="C:\Users\haigh1\AppData\Local\Microsoft\Windows\Temporary Internet Files\Content.IE5\QYFAYKOL\MC90043394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3098" y="4213556"/>
            <a:ext cx="956431" cy="9564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MC900434845.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23170" y="125533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09797" y="8562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62197" y="10086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14597" y="11610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6997" y="13134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9397" y="1465859"/>
            <a:ext cx="566686" cy="409843"/>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Arrow Connector 25"/>
          <p:cNvCxnSpPr/>
          <p:nvPr/>
        </p:nvCxnSpPr>
        <p:spPr>
          <a:xfrm>
            <a:off x="2462981" y="3157013"/>
            <a:ext cx="1895167" cy="141498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37"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26412" y="5320362"/>
            <a:ext cx="566686" cy="409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4953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Program Files (x86)\Microsoft Office\MEDIA\CAGCAT10\j0234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37390" y="1955571"/>
            <a:ext cx="976313" cy="103822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smtClean="0"/>
              <a:t>How Licensing Works</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flipV="1">
            <a:off x="2868561" y="2027904"/>
            <a:ext cx="4154609" cy="56043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457200" y="2295460"/>
            <a:ext cx="1238865" cy="861774"/>
          </a:xfrm>
          <a:prstGeom prst="rect">
            <a:avLst/>
          </a:prstGeom>
          <a:noFill/>
        </p:spPr>
        <p:txBody>
          <a:bodyPr wrap="square" lIns="0" tIns="0" rIns="0" bIns="0" rtlCol="0">
            <a:spAutoFit/>
          </a:bodyPr>
          <a:lstStyle/>
          <a:p>
            <a:r>
              <a:rPr lang="en-US" sz="1400" dirty="0" err="1" smtClean="0"/>
              <a:t>Creo</a:t>
            </a:r>
            <a:r>
              <a:rPr lang="en-US" sz="1400" dirty="0" smtClean="0"/>
              <a:t> waits</a:t>
            </a:r>
          </a:p>
          <a:p>
            <a:r>
              <a:rPr lang="en-US" sz="1400" dirty="0" smtClean="0"/>
              <a:t>3 minutes then </a:t>
            </a:r>
            <a:endParaRPr lang="en-US" sz="1400" dirty="0"/>
          </a:p>
          <a:p>
            <a:r>
              <a:rPr lang="en-US" sz="1400" dirty="0" smtClean="0"/>
              <a:t>checks for a menu pick</a:t>
            </a:r>
          </a:p>
        </p:txBody>
      </p:sp>
      <p:sp>
        <p:nvSpPr>
          <p:cNvPr id="16" name="TextBox 15"/>
          <p:cNvSpPr txBox="1"/>
          <p:nvPr/>
        </p:nvSpPr>
        <p:spPr>
          <a:xfrm>
            <a:off x="3629140" y="1268519"/>
            <a:ext cx="1727915" cy="861774"/>
          </a:xfrm>
          <a:prstGeom prst="rect">
            <a:avLst/>
          </a:prstGeom>
          <a:noFill/>
        </p:spPr>
        <p:txBody>
          <a:bodyPr wrap="square" lIns="0" tIns="0" rIns="0" bIns="0" rtlCol="0">
            <a:spAutoFit/>
          </a:bodyPr>
          <a:lstStyle/>
          <a:p>
            <a:r>
              <a:rPr lang="en-US" sz="1400" dirty="0" smtClean="0"/>
              <a:t>When the user finally does something, it then checks if a licenses is available</a:t>
            </a:r>
          </a:p>
        </p:txBody>
      </p:sp>
      <p:pic>
        <p:nvPicPr>
          <p:cNvPr id="11" name="Picture 4" descr="C:\Users\haigh1\AppData\Local\Microsoft\Windows\Temporary Internet Files\Content.IE5\QYFAYKOL\MC90043394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3098" y="4213556"/>
            <a:ext cx="956431" cy="9564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MC900434845.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23170" y="125533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09797" y="8562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62197" y="10086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14597" y="11610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6997" y="13134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9397" y="1465859"/>
            <a:ext cx="566686" cy="409843"/>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Arrow Connector 25"/>
          <p:cNvCxnSpPr/>
          <p:nvPr/>
        </p:nvCxnSpPr>
        <p:spPr>
          <a:xfrm>
            <a:off x="2462981" y="3157013"/>
            <a:ext cx="1895167" cy="141498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37"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26412" y="5320362"/>
            <a:ext cx="566686" cy="409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0645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Program Files (x86)\Microsoft Office\MEDIA\CAGCAT10\j0234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37390" y="1955571"/>
            <a:ext cx="976313" cy="103822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smtClean="0"/>
              <a:t>How Licensing Works</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flipV="1">
            <a:off x="2868561" y="2027904"/>
            <a:ext cx="4154609" cy="56043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457200" y="2295460"/>
            <a:ext cx="1238865" cy="861774"/>
          </a:xfrm>
          <a:prstGeom prst="rect">
            <a:avLst/>
          </a:prstGeom>
          <a:noFill/>
        </p:spPr>
        <p:txBody>
          <a:bodyPr wrap="square" lIns="0" tIns="0" rIns="0" bIns="0" rtlCol="0">
            <a:spAutoFit/>
          </a:bodyPr>
          <a:lstStyle/>
          <a:p>
            <a:r>
              <a:rPr lang="en-US" sz="1400" dirty="0" err="1" smtClean="0"/>
              <a:t>Creo</a:t>
            </a:r>
            <a:r>
              <a:rPr lang="en-US" sz="1400" dirty="0" smtClean="0"/>
              <a:t> waits</a:t>
            </a:r>
          </a:p>
          <a:p>
            <a:r>
              <a:rPr lang="en-US" sz="1400" dirty="0" smtClean="0"/>
              <a:t>3 minutes then </a:t>
            </a:r>
            <a:endParaRPr lang="en-US" sz="1400" dirty="0"/>
          </a:p>
          <a:p>
            <a:r>
              <a:rPr lang="en-US" sz="1400" dirty="0" smtClean="0"/>
              <a:t>checks for a menu pick</a:t>
            </a:r>
          </a:p>
        </p:txBody>
      </p:sp>
      <p:cxnSp>
        <p:nvCxnSpPr>
          <p:cNvPr id="15" name="Straight Arrow Connector 14"/>
          <p:cNvCxnSpPr/>
          <p:nvPr/>
        </p:nvCxnSpPr>
        <p:spPr>
          <a:xfrm flipH="1">
            <a:off x="5449529" y="2398330"/>
            <a:ext cx="1865673" cy="200406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3629140" y="1268519"/>
            <a:ext cx="1727915" cy="861774"/>
          </a:xfrm>
          <a:prstGeom prst="rect">
            <a:avLst/>
          </a:prstGeom>
          <a:noFill/>
        </p:spPr>
        <p:txBody>
          <a:bodyPr wrap="square" lIns="0" tIns="0" rIns="0" bIns="0" rtlCol="0">
            <a:spAutoFit/>
          </a:bodyPr>
          <a:lstStyle/>
          <a:p>
            <a:r>
              <a:rPr lang="en-US" sz="1400" dirty="0" smtClean="0"/>
              <a:t>When the user finally does something, it then checks if a licenses is available</a:t>
            </a:r>
          </a:p>
        </p:txBody>
      </p:sp>
      <p:pic>
        <p:nvPicPr>
          <p:cNvPr id="11" name="Picture 4" descr="C:\Users\haigh1\AppData\Local\Microsoft\Windows\Temporary Internet Files\Content.IE5\QYFAYKOL\MC90043394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3098" y="4213556"/>
            <a:ext cx="956431" cy="9564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MC900434845.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23170" y="125533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09797" y="8562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62197" y="10086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14597" y="11610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6997" y="13134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9397" y="1465859"/>
            <a:ext cx="566686" cy="409843"/>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Arrow Connector 25"/>
          <p:cNvCxnSpPr/>
          <p:nvPr/>
        </p:nvCxnSpPr>
        <p:spPr>
          <a:xfrm>
            <a:off x="2462981" y="3157013"/>
            <a:ext cx="1895167" cy="141498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24" name="TextBox 1023"/>
          <p:cNvSpPr txBox="1"/>
          <p:nvPr/>
        </p:nvSpPr>
        <p:spPr>
          <a:xfrm>
            <a:off x="6790946" y="3157013"/>
            <a:ext cx="1709188" cy="646331"/>
          </a:xfrm>
          <a:prstGeom prst="rect">
            <a:avLst/>
          </a:prstGeom>
          <a:noFill/>
        </p:spPr>
        <p:txBody>
          <a:bodyPr wrap="square" lIns="0" tIns="0" rIns="0" bIns="0" rtlCol="0">
            <a:spAutoFit/>
          </a:bodyPr>
          <a:lstStyle/>
          <a:p>
            <a:r>
              <a:rPr lang="en-US" sz="1400" dirty="0" smtClean="0"/>
              <a:t>The license is validated</a:t>
            </a:r>
            <a:r>
              <a:rPr lang="en-US" sz="1400" dirty="0"/>
              <a:t> </a:t>
            </a:r>
            <a:r>
              <a:rPr lang="en-US" sz="1400" dirty="0" smtClean="0"/>
              <a:t>&amp; the 3 minute timer is reset</a:t>
            </a:r>
          </a:p>
        </p:txBody>
      </p:sp>
      <p:pic>
        <p:nvPicPr>
          <p:cNvPr id="37" name="Picture 3" descr="C:\Users\haigh1\AppData\Local\Microsoft\Windows\Temporary Internet Files\Content.IE5\YYF2DKDB\MC9003840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26412" y="5320362"/>
            <a:ext cx="566686" cy="409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0321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Program Files (x86)\Microsoft Office\MEDIA\CAGCAT10\j0234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37390" y="1955571"/>
            <a:ext cx="976313" cy="103822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smtClean="0"/>
              <a:t>How Licensing Works</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flipV="1">
            <a:off x="2868561" y="2027904"/>
            <a:ext cx="4154609" cy="56043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457200" y="2295460"/>
            <a:ext cx="1238865" cy="861774"/>
          </a:xfrm>
          <a:prstGeom prst="rect">
            <a:avLst/>
          </a:prstGeom>
          <a:noFill/>
        </p:spPr>
        <p:txBody>
          <a:bodyPr wrap="square" lIns="0" tIns="0" rIns="0" bIns="0" rtlCol="0">
            <a:spAutoFit/>
          </a:bodyPr>
          <a:lstStyle/>
          <a:p>
            <a:r>
              <a:rPr lang="en-US" sz="1400" dirty="0" err="1" smtClean="0"/>
              <a:t>Creo</a:t>
            </a:r>
            <a:r>
              <a:rPr lang="en-US" sz="1400" dirty="0" smtClean="0"/>
              <a:t> waits</a:t>
            </a:r>
          </a:p>
          <a:p>
            <a:r>
              <a:rPr lang="en-US" sz="1400" dirty="0" smtClean="0"/>
              <a:t>3 minutes then </a:t>
            </a:r>
            <a:endParaRPr lang="en-US" sz="1400" dirty="0"/>
          </a:p>
          <a:p>
            <a:r>
              <a:rPr lang="en-US" sz="1400" dirty="0" smtClean="0"/>
              <a:t>checks for a menu pick</a:t>
            </a:r>
          </a:p>
        </p:txBody>
      </p:sp>
      <p:cxnSp>
        <p:nvCxnSpPr>
          <p:cNvPr id="15" name="Straight Arrow Connector 14"/>
          <p:cNvCxnSpPr/>
          <p:nvPr/>
        </p:nvCxnSpPr>
        <p:spPr>
          <a:xfrm flipH="1">
            <a:off x="5928852" y="2398330"/>
            <a:ext cx="1386350" cy="151736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3629140" y="1268519"/>
            <a:ext cx="1727915" cy="861774"/>
          </a:xfrm>
          <a:prstGeom prst="rect">
            <a:avLst/>
          </a:prstGeom>
          <a:noFill/>
        </p:spPr>
        <p:txBody>
          <a:bodyPr wrap="square" lIns="0" tIns="0" rIns="0" bIns="0" rtlCol="0">
            <a:spAutoFit/>
          </a:bodyPr>
          <a:lstStyle/>
          <a:p>
            <a:r>
              <a:rPr lang="en-US" sz="1400" dirty="0" smtClean="0"/>
              <a:t>When the user finally does something, it then checks if a licenses is available</a:t>
            </a:r>
          </a:p>
        </p:txBody>
      </p:sp>
      <p:pic>
        <p:nvPicPr>
          <p:cNvPr id="11" name="Picture 4" descr="C:\Users\haigh1\AppData\Local\Microsoft\Windows\Temporary Internet Files\Content.IE5\QYFAYKOL\MC90043394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3098" y="4213556"/>
            <a:ext cx="956431" cy="9564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MC900434845.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23170" y="125533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 name="TextBox 1023"/>
          <p:cNvSpPr txBox="1"/>
          <p:nvPr/>
        </p:nvSpPr>
        <p:spPr>
          <a:xfrm>
            <a:off x="6753325" y="3157012"/>
            <a:ext cx="2072835" cy="430887"/>
          </a:xfrm>
          <a:prstGeom prst="rect">
            <a:avLst/>
          </a:prstGeom>
          <a:noFill/>
        </p:spPr>
        <p:txBody>
          <a:bodyPr wrap="square" lIns="0" tIns="0" rIns="0" bIns="0" rtlCol="0">
            <a:spAutoFit/>
          </a:bodyPr>
          <a:lstStyle/>
          <a:p>
            <a:r>
              <a:rPr lang="en-US" sz="1400" dirty="0"/>
              <a:t>I</a:t>
            </a:r>
            <a:r>
              <a:rPr lang="en-US" sz="1400" dirty="0" smtClean="0"/>
              <a:t>f license is not validated, a warning pops up</a:t>
            </a:r>
          </a:p>
        </p:txBody>
      </p:sp>
      <p:pic>
        <p:nvPicPr>
          <p:cNvPr id="2050" name="Picture 2" descr="C:\Users\haigh1\AppData\Local\Microsoft\Windows\Temporary Internet Files\Content.IE5\EOHHCELB\MC900434750[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49451" y="3881845"/>
            <a:ext cx="663422" cy="66342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haigh1\AppData\Local\Microsoft\Windows\Temporary Internet Files\Content.IE5\YYF2DKDB\MC900384028[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26412" y="5320362"/>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haigh1\AppData\Local\Microsoft\Windows\Temporary Internet Files\Content.IE5\YYF2DKDB\MC900293222[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00388" y="5107055"/>
            <a:ext cx="818733" cy="836456"/>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Arrow Connector 24"/>
          <p:cNvCxnSpPr/>
          <p:nvPr/>
        </p:nvCxnSpPr>
        <p:spPr>
          <a:xfrm>
            <a:off x="2462981" y="3157013"/>
            <a:ext cx="1895167" cy="141498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844174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Licensing Works</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5" name="Straight Arrow Connector 14"/>
          <p:cNvCxnSpPr/>
          <p:nvPr/>
        </p:nvCxnSpPr>
        <p:spPr>
          <a:xfrm flipV="1">
            <a:off x="5386169" y="2726347"/>
            <a:ext cx="1744676" cy="168363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6466734" y="3564978"/>
            <a:ext cx="1541640" cy="1077218"/>
          </a:xfrm>
          <a:prstGeom prst="rect">
            <a:avLst/>
          </a:prstGeom>
          <a:noFill/>
        </p:spPr>
        <p:txBody>
          <a:bodyPr wrap="square" lIns="0" tIns="0" rIns="0" bIns="0" rtlCol="0">
            <a:spAutoFit/>
          </a:bodyPr>
          <a:lstStyle/>
          <a:p>
            <a:r>
              <a:rPr lang="en-US" sz="1400" dirty="0" smtClean="0"/>
              <a:t>If the user is gone, or does nothing, the license will be reclaimed</a:t>
            </a:r>
          </a:p>
          <a:p>
            <a:endParaRPr lang="en-US" sz="1400" dirty="0"/>
          </a:p>
        </p:txBody>
      </p:sp>
      <p:pic>
        <p:nvPicPr>
          <p:cNvPr id="18" name="Picture 6" descr="MC90043484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23170" y="125533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9797" y="8562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62197" y="10086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14597" y="11610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6997" y="13134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9397" y="14658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3616" y="2399725"/>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haigh1\AppData\Local\Microsoft\Windows\Temporary Internet Files\Content.IE5\WRERMO4F\MC900441337[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13772" y="4322067"/>
            <a:ext cx="909803" cy="90980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C:\Program Files (x86)\Microsoft Office\MEDIA\CAGCAT10\j023413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91794" y="927899"/>
            <a:ext cx="976313" cy="103822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536124" y="1969091"/>
            <a:ext cx="1452321" cy="430887"/>
          </a:xfrm>
          <a:prstGeom prst="rect">
            <a:avLst/>
          </a:prstGeom>
          <a:noFill/>
        </p:spPr>
        <p:txBody>
          <a:bodyPr wrap="none" lIns="0" tIns="0" rIns="0" bIns="0" rtlCol="0">
            <a:spAutoFit/>
          </a:bodyPr>
          <a:lstStyle/>
          <a:p>
            <a:r>
              <a:rPr lang="en-US" sz="1400" dirty="0"/>
              <a:t>This is the timeout</a:t>
            </a:r>
          </a:p>
          <a:p>
            <a:endParaRPr lang="en-US" sz="1400" dirty="0" smtClean="0"/>
          </a:p>
        </p:txBody>
      </p:sp>
    </p:spTree>
    <p:extLst>
      <p:ext uri="{BB962C8B-B14F-4D97-AF65-F5344CB8AC3E}">
        <p14:creationId xmlns:p14="http://schemas.microsoft.com/office/powerpoint/2010/main" val="26051733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Help!... I’m spending too much!</a:t>
            </a:r>
            <a:endParaRPr lang="en-US" dirty="0"/>
          </a:p>
        </p:txBody>
      </p:sp>
      <p:sp>
        <p:nvSpPr>
          <p:cNvPr id="4" name="Footer Placeholder 3"/>
          <p:cNvSpPr>
            <a:spLocks noGrp="1"/>
          </p:cNvSpPr>
          <p:nvPr>
            <p:ph type="ftr" sz="quarter" idx="3"/>
          </p:nvPr>
        </p:nvSpPr>
        <p:spPr/>
        <p:txBody>
          <a:bodyPr/>
          <a:lstStyle/>
          <a:p>
            <a:endParaRPr lang="en-US" dirty="0"/>
          </a:p>
        </p:txBody>
      </p:sp>
      <p:pic>
        <p:nvPicPr>
          <p:cNvPr id="1026" name="Picture 2" descr="C:\Users\haigh1\AppData\Local\Microsoft\Windows\Temporary Internet Files\Content.IE5\WHWQFJU8\MC90044132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9714" y="1730352"/>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50524" y="1042736"/>
            <a:ext cx="7987623" cy="4124206"/>
          </a:xfrm>
          <a:prstGeom prst="rect">
            <a:avLst/>
          </a:prstGeom>
          <a:noFill/>
        </p:spPr>
        <p:txBody>
          <a:bodyPr wrap="square" lIns="0" tIns="0" rIns="0" bIns="0" rtlCol="0">
            <a:spAutoFit/>
          </a:bodyPr>
          <a:lstStyle/>
          <a:p>
            <a:pPr algn="ctr"/>
            <a:r>
              <a:rPr lang="en-US" sz="2400" b="1" dirty="0"/>
              <a:t>It’s all about the money!</a:t>
            </a:r>
          </a:p>
          <a:p>
            <a:endParaRPr lang="en-US" sz="2400" dirty="0" smtClean="0"/>
          </a:p>
          <a:p>
            <a:r>
              <a:rPr lang="en-US" sz="2200" dirty="0">
                <a:latin typeface="Arial Narrow" pitchFamily="34" charset="0"/>
              </a:rPr>
              <a:t>Save money by:</a:t>
            </a:r>
          </a:p>
          <a:p>
            <a:pPr indent="-342900">
              <a:buFont typeface="Arial" panose="020B0604020202020204" pitchFamily="34" charset="0"/>
              <a:buChar char="•"/>
            </a:pPr>
            <a:r>
              <a:rPr lang="en-US" sz="2200" dirty="0">
                <a:latin typeface="Arial Narrow" pitchFamily="34" charset="0"/>
              </a:rPr>
              <a:t>Managing licenses availability</a:t>
            </a:r>
          </a:p>
          <a:p>
            <a:pPr indent="-342900">
              <a:buFont typeface="Arial" panose="020B0604020202020204" pitchFamily="34" charset="0"/>
              <a:buChar char="•"/>
            </a:pPr>
            <a:r>
              <a:rPr lang="en-US" sz="2200" dirty="0">
                <a:latin typeface="Arial Narrow" pitchFamily="34" charset="0"/>
              </a:rPr>
              <a:t>Properly allocating licenses</a:t>
            </a:r>
          </a:p>
          <a:p>
            <a:pPr indent="-342900">
              <a:buFont typeface="Arial" panose="020B0604020202020204" pitchFamily="34" charset="0"/>
              <a:buChar char="•"/>
            </a:pPr>
            <a:r>
              <a:rPr lang="en-US" sz="2200" dirty="0">
                <a:latin typeface="Arial Narrow" pitchFamily="34" charset="0"/>
              </a:rPr>
              <a:t>Knowing your usage</a:t>
            </a:r>
          </a:p>
          <a:p>
            <a:pPr indent="-342900">
              <a:buFont typeface="Arial" panose="020B0604020202020204" pitchFamily="34" charset="0"/>
              <a:buChar char="•"/>
            </a:pPr>
            <a:endParaRPr lang="en-US" sz="2200" dirty="0">
              <a:latin typeface="Arial Narrow" pitchFamily="34" charset="0"/>
            </a:endParaRPr>
          </a:p>
          <a:p>
            <a:pPr indent="-342900">
              <a:buFont typeface="Arial" panose="020B0604020202020204" pitchFamily="34" charset="0"/>
              <a:buChar char="•"/>
            </a:pPr>
            <a:endParaRPr lang="en-US" sz="2200" dirty="0">
              <a:latin typeface="Arial Narrow" pitchFamily="34" charset="0"/>
            </a:endParaRPr>
          </a:p>
          <a:p>
            <a:r>
              <a:rPr lang="en-US" sz="2200" dirty="0">
                <a:latin typeface="Arial Narrow" pitchFamily="34" charset="0"/>
              </a:rPr>
              <a:t>Topics</a:t>
            </a:r>
          </a:p>
          <a:p>
            <a:pPr indent="-342900">
              <a:buFont typeface="Arial" panose="020B0604020202020204" pitchFamily="34" charset="0"/>
              <a:buChar char="•"/>
            </a:pPr>
            <a:r>
              <a:rPr lang="en-US" sz="2200" dirty="0">
                <a:latin typeface="Arial Narrow" pitchFamily="34" charset="0"/>
              </a:rPr>
              <a:t>License Management</a:t>
            </a:r>
          </a:p>
          <a:p>
            <a:pPr indent="-342900">
              <a:buFont typeface="Arial" panose="020B0604020202020204" pitchFamily="34" charset="0"/>
              <a:buChar char="•"/>
            </a:pPr>
            <a:r>
              <a:rPr lang="en-US" sz="2200" dirty="0">
                <a:latin typeface="Arial Narrow" pitchFamily="34" charset="0"/>
              </a:rPr>
              <a:t>What’s with the new </a:t>
            </a:r>
            <a:r>
              <a:rPr lang="en-US" sz="2200" dirty="0" err="1">
                <a:latin typeface="Arial Narrow" pitchFamily="34" charset="0"/>
              </a:rPr>
              <a:t>Flexnet</a:t>
            </a:r>
            <a:r>
              <a:rPr lang="en-US" sz="2200" dirty="0">
                <a:latin typeface="Arial Narrow" pitchFamily="34" charset="0"/>
              </a:rPr>
              <a:t> software?</a:t>
            </a:r>
          </a:p>
          <a:p>
            <a:endParaRPr lang="en-US" sz="2200" dirty="0">
              <a:latin typeface="Arial Narrow" pitchFamily="34" charset="0"/>
            </a:endParaRPr>
          </a:p>
        </p:txBody>
      </p:sp>
    </p:spTree>
    <p:extLst>
      <p:ext uri="{BB962C8B-B14F-4D97-AF65-F5344CB8AC3E}">
        <p14:creationId xmlns:p14="http://schemas.microsoft.com/office/powerpoint/2010/main" val="28378053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Licensing Works</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3" name="Straight Arrow Connector 12"/>
          <p:cNvCxnSpPr/>
          <p:nvPr/>
        </p:nvCxnSpPr>
        <p:spPr>
          <a:xfrm flipV="1">
            <a:off x="5449529" y="2356025"/>
            <a:ext cx="1745114" cy="177481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2481840" y="4130836"/>
            <a:ext cx="1727915" cy="861774"/>
          </a:xfrm>
          <a:prstGeom prst="rect">
            <a:avLst/>
          </a:prstGeom>
          <a:noFill/>
        </p:spPr>
        <p:txBody>
          <a:bodyPr wrap="square" lIns="0" tIns="0" rIns="0" bIns="0" rtlCol="0">
            <a:spAutoFit/>
          </a:bodyPr>
          <a:lstStyle/>
          <a:p>
            <a:r>
              <a:rPr lang="en-US" sz="1400" dirty="0" smtClean="0"/>
              <a:t>When the user finally does something, </a:t>
            </a:r>
            <a:r>
              <a:rPr lang="en-US" sz="1400" dirty="0" err="1" smtClean="0"/>
              <a:t>Creo</a:t>
            </a:r>
            <a:r>
              <a:rPr lang="en-US" sz="1400" dirty="0" smtClean="0"/>
              <a:t> checks for a licenses</a:t>
            </a:r>
          </a:p>
        </p:txBody>
      </p:sp>
      <p:pic>
        <p:nvPicPr>
          <p:cNvPr id="11" name="Picture 4" descr="C:\Users\haigh1\AppData\Local\Microsoft\Windows\Temporary Internet Files\Content.IE5\QYFAYKOL\MC9004339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3098" y="4213556"/>
            <a:ext cx="956431" cy="9564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MC900434845.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23170" y="125533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09797" y="8562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62197" y="10086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14597" y="11610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66997" y="13134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19397" y="1465859"/>
            <a:ext cx="566686" cy="409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52577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Licensing Works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11" name="Picture 4" descr="C:\Users\haigh1\AppData\Local\Microsoft\Windows\Temporary Internet Files\Content.IE5\QYFAYKOL\MC9004339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3098" y="4213556"/>
            <a:ext cx="956431" cy="9564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MC900434845.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23170" y="125533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09797" y="8562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62197" y="10086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14597" y="11610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66997" y="13134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19397" y="14658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26412" y="5320362"/>
            <a:ext cx="566686" cy="409843"/>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Straight Arrow Connector 22"/>
          <p:cNvCxnSpPr/>
          <p:nvPr/>
        </p:nvCxnSpPr>
        <p:spPr>
          <a:xfrm flipH="1">
            <a:off x="5928852" y="2398330"/>
            <a:ext cx="1386350" cy="151736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4" name="TextBox 23"/>
          <p:cNvSpPr txBox="1"/>
          <p:nvPr/>
        </p:nvSpPr>
        <p:spPr>
          <a:xfrm>
            <a:off x="6580720" y="3444606"/>
            <a:ext cx="2072835" cy="646331"/>
          </a:xfrm>
          <a:prstGeom prst="rect">
            <a:avLst/>
          </a:prstGeom>
          <a:noFill/>
        </p:spPr>
        <p:txBody>
          <a:bodyPr wrap="square" lIns="0" tIns="0" rIns="0" bIns="0" rtlCol="0">
            <a:spAutoFit/>
          </a:bodyPr>
          <a:lstStyle/>
          <a:p>
            <a:r>
              <a:rPr lang="en-US" sz="1400" dirty="0" smtClean="0"/>
              <a:t>A window pops up letting the user know the license was regained</a:t>
            </a:r>
          </a:p>
        </p:txBody>
      </p:sp>
      <p:pic>
        <p:nvPicPr>
          <p:cNvPr id="25" name="Picture 2" descr="C:\Users\haigh1\AppData\Local\Microsoft\Windows\Temporary Internet Files\Content.IE5\EOHHCELB\MC900434750[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49451" y="3881845"/>
            <a:ext cx="663422" cy="663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1621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Licensing Works</a:t>
            </a:r>
            <a:endParaRPr lang="en-US" dirty="0"/>
          </a:p>
        </p:txBody>
      </p:sp>
      <p:sp>
        <p:nvSpPr>
          <p:cNvPr id="4" name="Footer Placeholder 3"/>
          <p:cNvSpPr>
            <a:spLocks noGrp="1"/>
          </p:cNvSpPr>
          <p:nvPr>
            <p:ph type="ftr" sz="quarter" idx="3"/>
          </p:nvPr>
        </p:nvSpPr>
        <p:spPr/>
        <p:txBody>
          <a:bodyPr/>
          <a:lstStyle/>
          <a:p>
            <a:endParaRPr lang="en-US" dirty="0"/>
          </a:p>
        </p:txBody>
      </p:sp>
      <p:pic>
        <p:nvPicPr>
          <p:cNvPr id="11" name="Picture 4" descr="C:\Users\haigh1\AppData\Local\Microsoft\Windows\Temporary Internet Files\Content.IE5\QYFAYKOL\MC9004339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3098" y="4213556"/>
            <a:ext cx="956431" cy="9564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MC900434845.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23170" y="125533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09797" y="8562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62197" y="10086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14597" y="11610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66997" y="13134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19397" y="14658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 descr="C:\Users\haigh1\AppData\Local\Microsoft\Windows\Temporary Internet Files\Content.IE5\YYF2DKDB\MC9003840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26412" y="5320362"/>
            <a:ext cx="566686" cy="409843"/>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Straight Arrow Connector 22"/>
          <p:cNvCxnSpPr/>
          <p:nvPr/>
        </p:nvCxnSpPr>
        <p:spPr>
          <a:xfrm flipH="1">
            <a:off x="5928852" y="2398330"/>
            <a:ext cx="1386350" cy="151736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4" name="TextBox 23"/>
          <p:cNvSpPr txBox="1"/>
          <p:nvPr/>
        </p:nvSpPr>
        <p:spPr>
          <a:xfrm>
            <a:off x="6580720" y="3444606"/>
            <a:ext cx="2072835" cy="646331"/>
          </a:xfrm>
          <a:prstGeom prst="rect">
            <a:avLst/>
          </a:prstGeom>
          <a:noFill/>
        </p:spPr>
        <p:txBody>
          <a:bodyPr wrap="square" lIns="0" tIns="0" rIns="0" bIns="0" rtlCol="0">
            <a:spAutoFit/>
          </a:bodyPr>
          <a:lstStyle/>
          <a:p>
            <a:r>
              <a:rPr lang="en-US" sz="1400" dirty="0" smtClean="0"/>
              <a:t>A window pops up letting the user know the license was regained</a:t>
            </a:r>
          </a:p>
        </p:txBody>
      </p:sp>
      <p:pic>
        <p:nvPicPr>
          <p:cNvPr id="25" name="Picture 2" descr="C:\Users\haigh1\AppData\Local\Microsoft\Windows\Temporary Internet Files\Content.IE5\EOHHCELB\MC900434750[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49451" y="3881845"/>
            <a:ext cx="663422" cy="66342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681162" y="5451120"/>
            <a:ext cx="2975173" cy="615553"/>
          </a:xfrm>
          <a:prstGeom prst="rect">
            <a:avLst/>
          </a:prstGeom>
          <a:noFill/>
        </p:spPr>
        <p:txBody>
          <a:bodyPr wrap="none" lIns="0" tIns="0" rIns="0" bIns="0" rtlCol="0">
            <a:spAutoFit/>
          </a:bodyPr>
          <a:lstStyle/>
          <a:p>
            <a:r>
              <a:rPr lang="en-US" sz="1400" dirty="0" smtClean="0"/>
              <a:t>Turn this off</a:t>
            </a:r>
          </a:p>
          <a:p>
            <a:r>
              <a:rPr lang="en-US" sz="1200" b="1" dirty="0" err="1" smtClean="0">
                <a:latin typeface="Courier New" panose="02070309020205020404" pitchFamily="49" charset="0"/>
                <a:cs typeface="Courier New" panose="02070309020205020404" pitchFamily="49" charset="0"/>
              </a:rPr>
              <a:t>suppress_license_loss_dialog</a:t>
            </a:r>
            <a:r>
              <a:rPr lang="en-US" sz="1200" b="1" dirty="0" smtClean="0">
                <a:latin typeface="Courier New" panose="02070309020205020404" pitchFamily="49" charset="0"/>
                <a:cs typeface="Courier New" panose="02070309020205020404" pitchFamily="49" charset="0"/>
              </a:rPr>
              <a:t> </a:t>
            </a:r>
            <a:r>
              <a:rPr lang="en-US" sz="1200" b="1" dirty="0">
                <a:latin typeface="Courier New" panose="02070309020205020404" pitchFamily="49" charset="0"/>
                <a:cs typeface="Courier New" panose="02070309020205020404" pitchFamily="49" charset="0"/>
              </a:rPr>
              <a:t>YES</a:t>
            </a:r>
          </a:p>
          <a:p>
            <a:endParaRPr lang="en-US" sz="1400" dirty="0" smtClean="0"/>
          </a:p>
        </p:txBody>
      </p:sp>
      <p:cxnSp>
        <p:nvCxnSpPr>
          <p:cNvPr id="27" name="Straight Arrow Connector 26"/>
          <p:cNvCxnSpPr/>
          <p:nvPr/>
        </p:nvCxnSpPr>
        <p:spPr>
          <a:xfrm flipH="1" flipV="1">
            <a:off x="5766619" y="4572000"/>
            <a:ext cx="246255" cy="81116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488052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Licensing Works</a:t>
            </a:r>
            <a:endParaRPr lang="en-US" dirty="0"/>
          </a:p>
        </p:txBody>
      </p:sp>
      <p:sp>
        <p:nvSpPr>
          <p:cNvPr id="4" name="Footer Placeholder 3"/>
          <p:cNvSpPr>
            <a:spLocks noGrp="1"/>
          </p:cNvSpPr>
          <p:nvPr>
            <p:ph type="ftr" sz="quarter" idx="3"/>
          </p:nvPr>
        </p:nvSpPr>
        <p:spPr/>
        <p:txBody>
          <a:bodyPr/>
          <a:lstStyle/>
          <a:p>
            <a:endParaRPr lang="en-US" dirty="0"/>
          </a:p>
        </p:txBody>
      </p:sp>
      <p:cxnSp>
        <p:nvCxnSpPr>
          <p:cNvPr id="15" name="Straight Arrow Connector 14"/>
          <p:cNvCxnSpPr/>
          <p:nvPr/>
        </p:nvCxnSpPr>
        <p:spPr>
          <a:xfrm flipV="1">
            <a:off x="5386169" y="2726347"/>
            <a:ext cx="1744676" cy="168363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18" name="Picture 6" descr="MC90043484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23170" y="125533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9797" y="8562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62197" y="10086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14597" y="11610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6997" y="13134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9397" y="1465859"/>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 descr="C:\Users\haigh1\AppData\Local\Microsoft\Windows\Temporary Internet Files\Content.IE5\YYF2DKDB\MC9003840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3616" y="2399725"/>
            <a:ext cx="566686" cy="40984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haigh1\AppData\Local\Microsoft\Windows\Temporary Internet Files\Content.IE5\WRERMO4F\MC900441337[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13772" y="4322067"/>
            <a:ext cx="909803" cy="90980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97657" y="2194297"/>
            <a:ext cx="3016853" cy="861774"/>
          </a:xfrm>
          <a:prstGeom prst="rect">
            <a:avLst/>
          </a:prstGeom>
          <a:noFill/>
        </p:spPr>
        <p:txBody>
          <a:bodyPr wrap="none" lIns="0" tIns="0" rIns="0" bIns="0" rtlCol="0">
            <a:spAutoFit/>
          </a:bodyPr>
          <a:lstStyle/>
          <a:p>
            <a:pPr algn="ctr"/>
            <a:r>
              <a:rPr lang="en-US" sz="2800" b="1" dirty="0" smtClean="0"/>
              <a:t>Default timeout is</a:t>
            </a:r>
          </a:p>
          <a:p>
            <a:pPr algn="ctr"/>
            <a:r>
              <a:rPr lang="en-US" sz="2800" b="1" dirty="0" smtClean="0"/>
              <a:t>2 hours!</a:t>
            </a:r>
          </a:p>
        </p:txBody>
      </p:sp>
      <p:pic>
        <p:nvPicPr>
          <p:cNvPr id="23" name="Picture 2" descr="C:\Program Files (x86)\Microsoft Office\MEDIA\CAGCAT10\j023413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91794" y="927899"/>
            <a:ext cx="976313" cy="1038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58657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People Work - Really</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98172" y="953854"/>
            <a:ext cx="4356193" cy="1123384"/>
          </a:xfrm>
          <a:prstGeom prst="rect">
            <a:avLst/>
          </a:prstGeom>
          <a:noFill/>
        </p:spPr>
        <p:txBody>
          <a:bodyPr wrap="none" lIns="0" tIns="0" rIns="0" bIns="0" rtlCol="0">
            <a:spAutoFit/>
          </a:bodyPr>
          <a:lstStyle/>
          <a:p>
            <a:pPr>
              <a:spcBef>
                <a:spcPts val="1800"/>
              </a:spcBef>
              <a:buClr>
                <a:schemeClr val="bg2"/>
              </a:buClr>
            </a:pPr>
            <a:r>
              <a:rPr lang="en-US" sz="2200" dirty="0">
                <a:latin typeface="Arial Narrow" pitchFamily="34" charset="0"/>
              </a:rPr>
              <a:t>Three general categories</a:t>
            </a:r>
          </a:p>
          <a:p>
            <a:pPr marL="457200" indent="-457200">
              <a:spcBef>
                <a:spcPts val="1800"/>
              </a:spcBef>
              <a:buClr>
                <a:schemeClr val="bg2"/>
              </a:buClr>
              <a:buFont typeface="+mj-lt"/>
              <a:buAutoNum type="arabicPeriod"/>
            </a:pPr>
            <a:r>
              <a:rPr lang="en-US" sz="2200" dirty="0">
                <a:latin typeface="Arial Narrow" pitchFamily="34" charset="0"/>
              </a:rPr>
              <a:t>Working hard on </a:t>
            </a:r>
            <a:r>
              <a:rPr lang="en-US" sz="2200" dirty="0" err="1">
                <a:latin typeface="Arial Narrow" pitchFamily="34" charset="0"/>
              </a:rPr>
              <a:t>Creo</a:t>
            </a:r>
            <a:r>
              <a:rPr lang="en-US" sz="2200" dirty="0">
                <a:latin typeface="Arial Narrow" pitchFamily="34" charset="0"/>
              </a:rPr>
              <a:t> most of the day</a:t>
            </a:r>
          </a:p>
          <a:p>
            <a:endParaRPr lang="en-US" sz="1400" dirty="0" smtClean="0"/>
          </a:p>
        </p:txBody>
      </p:sp>
    </p:spTree>
    <p:extLst>
      <p:ext uri="{BB962C8B-B14F-4D97-AF65-F5344CB8AC3E}">
        <p14:creationId xmlns:p14="http://schemas.microsoft.com/office/powerpoint/2010/main" val="8833809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People Work - Really</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98172" y="953854"/>
            <a:ext cx="5591274" cy="1692771"/>
          </a:xfrm>
          <a:prstGeom prst="rect">
            <a:avLst/>
          </a:prstGeom>
          <a:noFill/>
        </p:spPr>
        <p:txBody>
          <a:bodyPr wrap="none" lIns="0" tIns="0" rIns="0" bIns="0" rtlCol="0">
            <a:spAutoFit/>
          </a:bodyPr>
          <a:lstStyle/>
          <a:p>
            <a:pPr>
              <a:spcBef>
                <a:spcPts val="1800"/>
              </a:spcBef>
              <a:buClr>
                <a:schemeClr val="bg2"/>
              </a:buClr>
            </a:pPr>
            <a:r>
              <a:rPr lang="en-US" sz="2200" dirty="0">
                <a:latin typeface="Arial Narrow" pitchFamily="34" charset="0"/>
              </a:rPr>
              <a:t>Three general categories</a:t>
            </a:r>
          </a:p>
          <a:p>
            <a:pPr marL="457200" indent="-457200">
              <a:spcBef>
                <a:spcPts val="1800"/>
              </a:spcBef>
              <a:buClr>
                <a:schemeClr val="bg2"/>
              </a:buClr>
              <a:buFont typeface="+mj-lt"/>
              <a:buAutoNum type="arabicPeriod"/>
            </a:pPr>
            <a:r>
              <a:rPr lang="en-US" sz="2200" dirty="0">
                <a:latin typeface="Arial Narrow" pitchFamily="34" charset="0"/>
              </a:rPr>
              <a:t>Working hard on </a:t>
            </a:r>
            <a:r>
              <a:rPr lang="en-US" sz="2200" dirty="0" err="1">
                <a:latin typeface="Arial Narrow" pitchFamily="34" charset="0"/>
              </a:rPr>
              <a:t>Creo</a:t>
            </a:r>
            <a:r>
              <a:rPr lang="en-US" sz="2200" dirty="0">
                <a:latin typeface="Arial Narrow" pitchFamily="34" charset="0"/>
              </a:rPr>
              <a:t> most of the day</a:t>
            </a:r>
          </a:p>
          <a:p>
            <a:pPr marL="457200" indent="-457200">
              <a:spcBef>
                <a:spcPts val="1800"/>
              </a:spcBef>
              <a:buClr>
                <a:schemeClr val="bg2"/>
              </a:buClr>
              <a:buFont typeface="+mj-lt"/>
              <a:buAutoNum type="arabicPeriod"/>
            </a:pPr>
            <a:r>
              <a:rPr lang="en-US" sz="2200" dirty="0">
                <a:latin typeface="Arial Narrow" pitchFamily="34" charset="0"/>
              </a:rPr>
              <a:t>Meetings or product research, big breaks in usage</a:t>
            </a:r>
          </a:p>
          <a:p>
            <a:endParaRPr lang="en-US" sz="1400" dirty="0" smtClean="0"/>
          </a:p>
        </p:txBody>
      </p:sp>
    </p:spTree>
    <p:extLst>
      <p:ext uri="{BB962C8B-B14F-4D97-AF65-F5344CB8AC3E}">
        <p14:creationId xmlns:p14="http://schemas.microsoft.com/office/powerpoint/2010/main" val="35657423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People Work - Really</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98172" y="953854"/>
            <a:ext cx="5591274" cy="2831544"/>
          </a:xfrm>
          <a:prstGeom prst="rect">
            <a:avLst/>
          </a:prstGeom>
          <a:noFill/>
        </p:spPr>
        <p:txBody>
          <a:bodyPr wrap="none" lIns="0" tIns="0" rIns="0" bIns="0" rtlCol="0">
            <a:spAutoFit/>
          </a:bodyPr>
          <a:lstStyle/>
          <a:p>
            <a:pPr>
              <a:spcBef>
                <a:spcPts val="1800"/>
              </a:spcBef>
              <a:buClr>
                <a:schemeClr val="bg2"/>
              </a:buClr>
            </a:pPr>
            <a:r>
              <a:rPr lang="en-US" sz="2200" dirty="0">
                <a:latin typeface="Arial Narrow" pitchFamily="34" charset="0"/>
              </a:rPr>
              <a:t>Three general categories</a:t>
            </a:r>
          </a:p>
          <a:p>
            <a:pPr marL="457200" indent="-457200">
              <a:spcBef>
                <a:spcPts val="1800"/>
              </a:spcBef>
              <a:buClr>
                <a:schemeClr val="bg2"/>
              </a:buClr>
              <a:buFont typeface="+mj-lt"/>
              <a:buAutoNum type="arabicPeriod"/>
            </a:pPr>
            <a:r>
              <a:rPr lang="en-US" sz="2200" dirty="0">
                <a:latin typeface="Arial Narrow" pitchFamily="34" charset="0"/>
              </a:rPr>
              <a:t>Working hard on </a:t>
            </a:r>
            <a:r>
              <a:rPr lang="en-US" sz="2200" dirty="0" err="1">
                <a:latin typeface="Arial Narrow" pitchFamily="34" charset="0"/>
              </a:rPr>
              <a:t>Creo</a:t>
            </a:r>
            <a:r>
              <a:rPr lang="en-US" sz="2200" dirty="0">
                <a:latin typeface="Arial Narrow" pitchFamily="34" charset="0"/>
              </a:rPr>
              <a:t> most of the day</a:t>
            </a:r>
          </a:p>
          <a:p>
            <a:pPr marL="457200" indent="-457200">
              <a:spcBef>
                <a:spcPts val="1800"/>
              </a:spcBef>
              <a:buClr>
                <a:schemeClr val="bg2"/>
              </a:buClr>
              <a:buFont typeface="+mj-lt"/>
              <a:buAutoNum type="arabicPeriod"/>
            </a:pPr>
            <a:r>
              <a:rPr lang="en-US" sz="2200" dirty="0">
                <a:latin typeface="Arial Narrow" pitchFamily="34" charset="0"/>
              </a:rPr>
              <a:t>Meetings or product research, big breaks in usage</a:t>
            </a:r>
          </a:p>
          <a:p>
            <a:pPr marL="457200" indent="-457200">
              <a:spcBef>
                <a:spcPts val="1800"/>
              </a:spcBef>
              <a:buClr>
                <a:schemeClr val="bg2"/>
              </a:buClr>
              <a:buFont typeface="+mj-lt"/>
              <a:buAutoNum type="arabicPeriod"/>
            </a:pPr>
            <a:r>
              <a:rPr lang="en-US" sz="2200" dirty="0">
                <a:latin typeface="Arial Narrow" pitchFamily="34" charset="0"/>
              </a:rPr>
              <a:t>Writing a document, in </a:t>
            </a:r>
            <a:r>
              <a:rPr lang="en-US" sz="2200" dirty="0" err="1">
                <a:latin typeface="Arial Narrow" pitchFamily="34" charset="0"/>
              </a:rPr>
              <a:t>Creo</a:t>
            </a:r>
            <a:r>
              <a:rPr lang="en-US" sz="2200" dirty="0">
                <a:latin typeface="Arial Narrow" pitchFamily="34" charset="0"/>
              </a:rPr>
              <a:t> very little</a:t>
            </a:r>
          </a:p>
          <a:p>
            <a:pPr>
              <a:spcBef>
                <a:spcPts val="1800"/>
              </a:spcBef>
              <a:buClr>
                <a:schemeClr val="bg2"/>
              </a:buClr>
            </a:pPr>
            <a:endParaRPr lang="en-US" sz="2200" dirty="0">
              <a:latin typeface="Arial Narrow" pitchFamily="34" charset="0"/>
            </a:endParaRPr>
          </a:p>
          <a:p>
            <a:endParaRPr lang="en-US" sz="1400" dirty="0" smtClean="0"/>
          </a:p>
        </p:txBody>
      </p:sp>
    </p:spTree>
    <p:extLst>
      <p:ext uri="{BB962C8B-B14F-4D97-AF65-F5344CB8AC3E}">
        <p14:creationId xmlns:p14="http://schemas.microsoft.com/office/powerpoint/2010/main" val="21641112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People Work - Really</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98172" y="953854"/>
            <a:ext cx="7078861" cy="3400931"/>
          </a:xfrm>
          <a:prstGeom prst="rect">
            <a:avLst/>
          </a:prstGeom>
          <a:noFill/>
        </p:spPr>
        <p:txBody>
          <a:bodyPr wrap="none" lIns="0" tIns="0" rIns="0" bIns="0" rtlCol="0">
            <a:spAutoFit/>
          </a:bodyPr>
          <a:lstStyle/>
          <a:p>
            <a:pPr>
              <a:spcBef>
                <a:spcPts val="1800"/>
              </a:spcBef>
              <a:buClr>
                <a:schemeClr val="bg2"/>
              </a:buClr>
            </a:pPr>
            <a:r>
              <a:rPr lang="en-US" sz="2200" dirty="0">
                <a:latin typeface="Arial Narrow" pitchFamily="34" charset="0"/>
              </a:rPr>
              <a:t>Three general categories</a:t>
            </a:r>
          </a:p>
          <a:p>
            <a:pPr marL="457200" indent="-457200">
              <a:spcBef>
                <a:spcPts val="1800"/>
              </a:spcBef>
              <a:buClr>
                <a:schemeClr val="bg2"/>
              </a:buClr>
              <a:buFont typeface="+mj-lt"/>
              <a:buAutoNum type="arabicPeriod"/>
            </a:pPr>
            <a:r>
              <a:rPr lang="en-US" sz="2200" dirty="0">
                <a:latin typeface="Arial Narrow" pitchFamily="34" charset="0"/>
              </a:rPr>
              <a:t>Working hard on </a:t>
            </a:r>
            <a:r>
              <a:rPr lang="en-US" sz="2200" dirty="0" err="1">
                <a:latin typeface="Arial Narrow" pitchFamily="34" charset="0"/>
              </a:rPr>
              <a:t>Creo</a:t>
            </a:r>
            <a:r>
              <a:rPr lang="en-US" sz="2200" dirty="0">
                <a:latin typeface="Arial Narrow" pitchFamily="34" charset="0"/>
              </a:rPr>
              <a:t> most of the day</a:t>
            </a:r>
          </a:p>
          <a:p>
            <a:pPr marL="457200" indent="-457200">
              <a:spcBef>
                <a:spcPts val="1800"/>
              </a:spcBef>
              <a:buClr>
                <a:schemeClr val="bg2"/>
              </a:buClr>
              <a:buFont typeface="+mj-lt"/>
              <a:buAutoNum type="arabicPeriod"/>
            </a:pPr>
            <a:r>
              <a:rPr lang="en-US" sz="2200" dirty="0">
                <a:latin typeface="Arial Narrow" pitchFamily="34" charset="0"/>
              </a:rPr>
              <a:t>Meetings or product research, big breaks in usage</a:t>
            </a:r>
          </a:p>
          <a:p>
            <a:pPr marL="457200" indent="-457200">
              <a:spcBef>
                <a:spcPts val="1800"/>
              </a:spcBef>
              <a:buClr>
                <a:schemeClr val="bg2"/>
              </a:buClr>
              <a:buFont typeface="+mj-lt"/>
              <a:buAutoNum type="arabicPeriod"/>
            </a:pPr>
            <a:r>
              <a:rPr lang="en-US" sz="2200" dirty="0">
                <a:latin typeface="Arial Narrow" pitchFamily="34" charset="0"/>
              </a:rPr>
              <a:t>Writing a document, in </a:t>
            </a:r>
            <a:r>
              <a:rPr lang="en-US" sz="2200" dirty="0" err="1">
                <a:latin typeface="Arial Narrow" pitchFamily="34" charset="0"/>
              </a:rPr>
              <a:t>Creo</a:t>
            </a:r>
            <a:r>
              <a:rPr lang="en-US" sz="2200" dirty="0">
                <a:latin typeface="Arial Narrow" pitchFamily="34" charset="0"/>
              </a:rPr>
              <a:t> very little</a:t>
            </a:r>
          </a:p>
          <a:p>
            <a:pPr>
              <a:spcBef>
                <a:spcPts val="1800"/>
              </a:spcBef>
              <a:buClr>
                <a:schemeClr val="bg2"/>
              </a:buClr>
            </a:pPr>
            <a:endParaRPr lang="en-US" sz="2200" dirty="0">
              <a:latin typeface="Arial Narrow" pitchFamily="34" charset="0"/>
            </a:endParaRPr>
          </a:p>
          <a:p>
            <a:pPr>
              <a:spcBef>
                <a:spcPts val="1800"/>
              </a:spcBef>
              <a:buClr>
                <a:schemeClr val="bg2"/>
              </a:buClr>
            </a:pPr>
            <a:r>
              <a:rPr lang="en-US" sz="2200" dirty="0">
                <a:latin typeface="Arial Narrow" pitchFamily="34" charset="0"/>
              </a:rPr>
              <a:t>Floating Licenses are so you can take advantage of this varied usage</a:t>
            </a:r>
          </a:p>
          <a:p>
            <a:endParaRPr lang="en-US" sz="1400" dirty="0" smtClean="0"/>
          </a:p>
        </p:txBody>
      </p:sp>
    </p:spTree>
    <p:extLst>
      <p:ext uri="{BB962C8B-B14F-4D97-AF65-F5344CB8AC3E}">
        <p14:creationId xmlns:p14="http://schemas.microsoft.com/office/powerpoint/2010/main" val="41182506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People Work - Really</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98172" y="953854"/>
            <a:ext cx="7078861" cy="3970318"/>
          </a:xfrm>
          <a:prstGeom prst="rect">
            <a:avLst/>
          </a:prstGeom>
          <a:noFill/>
        </p:spPr>
        <p:txBody>
          <a:bodyPr wrap="none" lIns="0" tIns="0" rIns="0" bIns="0" rtlCol="0">
            <a:spAutoFit/>
          </a:bodyPr>
          <a:lstStyle/>
          <a:p>
            <a:pPr>
              <a:spcBef>
                <a:spcPts val="1800"/>
              </a:spcBef>
              <a:buClr>
                <a:schemeClr val="bg2"/>
              </a:buClr>
            </a:pPr>
            <a:r>
              <a:rPr lang="en-US" sz="2200" dirty="0">
                <a:latin typeface="Arial Narrow" pitchFamily="34" charset="0"/>
              </a:rPr>
              <a:t>Three general categories</a:t>
            </a:r>
          </a:p>
          <a:p>
            <a:pPr marL="457200" indent="-457200">
              <a:spcBef>
                <a:spcPts val="1800"/>
              </a:spcBef>
              <a:buClr>
                <a:schemeClr val="bg2"/>
              </a:buClr>
              <a:buFont typeface="+mj-lt"/>
              <a:buAutoNum type="arabicPeriod"/>
            </a:pPr>
            <a:r>
              <a:rPr lang="en-US" sz="2200" dirty="0">
                <a:latin typeface="Arial Narrow" pitchFamily="34" charset="0"/>
              </a:rPr>
              <a:t>Working hard on </a:t>
            </a:r>
            <a:r>
              <a:rPr lang="en-US" sz="2200" dirty="0" err="1">
                <a:latin typeface="Arial Narrow" pitchFamily="34" charset="0"/>
              </a:rPr>
              <a:t>Creo</a:t>
            </a:r>
            <a:r>
              <a:rPr lang="en-US" sz="2200" dirty="0">
                <a:latin typeface="Arial Narrow" pitchFamily="34" charset="0"/>
              </a:rPr>
              <a:t> most of the day</a:t>
            </a:r>
          </a:p>
          <a:p>
            <a:pPr marL="457200" indent="-457200">
              <a:spcBef>
                <a:spcPts val="1800"/>
              </a:spcBef>
              <a:buClr>
                <a:schemeClr val="bg2"/>
              </a:buClr>
              <a:buFont typeface="+mj-lt"/>
              <a:buAutoNum type="arabicPeriod"/>
            </a:pPr>
            <a:r>
              <a:rPr lang="en-US" sz="2200" dirty="0">
                <a:latin typeface="Arial Narrow" pitchFamily="34" charset="0"/>
              </a:rPr>
              <a:t>Meetings or product research, big breaks in usage</a:t>
            </a:r>
          </a:p>
          <a:p>
            <a:pPr marL="457200" indent="-457200">
              <a:spcBef>
                <a:spcPts val="1800"/>
              </a:spcBef>
              <a:buClr>
                <a:schemeClr val="bg2"/>
              </a:buClr>
              <a:buFont typeface="+mj-lt"/>
              <a:buAutoNum type="arabicPeriod"/>
            </a:pPr>
            <a:r>
              <a:rPr lang="en-US" sz="2200" dirty="0">
                <a:latin typeface="Arial Narrow" pitchFamily="34" charset="0"/>
              </a:rPr>
              <a:t>Writing a document, in </a:t>
            </a:r>
            <a:r>
              <a:rPr lang="en-US" sz="2200" dirty="0" err="1">
                <a:latin typeface="Arial Narrow" pitchFamily="34" charset="0"/>
              </a:rPr>
              <a:t>Creo</a:t>
            </a:r>
            <a:r>
              <a:rPr lang="en-US" sz="2200" dirty="0">
                <a:latin typeface="Arial Narrow" pitchFamily="34" charset="0"/>
              </a:rPr>
              <a:t> very little</a:t>
            </a:r>
          </a:p>
          <a:p>
            <a:pPr>
              <a:spcBef>
                <a:spcPts val="1800"/>
              </a:spcBef>
              <a:buClr>
                <a:schemeClr val="bg2"/>
              </a:buClr>
            </a:pPr>
            <a:endParaRPr lang="en-US" sz="2200" dirty="0">
              <a:latin typeface="Arial Narrow" pitchFamily="34" charset="0"/>
            </a:endParaRPr>
          </a:p>
          <a:p>
            <a:pPr>
              <a:spcBef>
                <a:spcPts val="1800"/>
              </a:spcBef>
              <a:buClr>
                <a:schemeClr val="bg2"/>
              </a:buClr>
            </a:pPr>
            <a:r>
              <a:rPr lang="en-US" sz="2200" dirty="0">
                <a:latin typeface="Arial Narrow" pitchFamily="34" charset="0"/>
              </a:rPr>
              <a:t>Floating Licenses are so you can take advantage of this varied usage</a:t>
            </a:r>
          </a:p>
          <a:p>
            <a:pPr>
              <a:spcBef>
                <a:spcPts val="1800"/>
              </a:spcBef>
              <a:buClr>
                <a:schemeClr val="bg2"/>
              </a:buClr>
            </a:pPr>
            <a:r>
              <a:rPr lang="en-US" sz="2200" dirty="0">
                <a:latin typeface="Arial Narrow" pitchFamily="34" charset="0"/>
              </a:rPr>
              <a:t>2 hour timeout means almost no licenses would be released</a:t>
            </a:r>
          </a:p>
          <a:p>
            <a:endParaRPr lang="en-US" sz="1400" dirty="0" smtClean="0"/>
          </a:p>
        </p:txBody>
      </p:sp>
    </p:spTree>
    <p:extLst>
      <p:ext uri="{BB962C8B-B14F-4D97-AF65-F5344CB8AC3E}">
        <p14:creationId xmlns:p14="http://schemas.microsoft.com/office/powerpoint/2010/main" val="2973727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People Work - Really</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98172" y="953854"/>
            <a:ext cx="7078861" cy="5216813"/>
          </a:xfrm>
          <a:prstGeom prst="rect">
            <a:avLst/>
          </a:prstGeom>
          <a:noFill/>
        </p:spPr>
        <p:txBody>
          <a:bodyPr wrap="none" lIns="0" tIns="0" rIns="0" bIns="0" rtlCol="0">
            <a:spAutoFit/>
          </a:bodyPr>
          <a:lstStyle/>
          <a:p>
            <a:pPr>
              <a:spcBef>
                <a:spcPts val="1800"/>
              </a:spcBef>
              <a:buClr>
                <a:schemeClr val="bg2"/>
              </a:buClr>
            </a:pPr>
            <a:r>
              <a:rPr lang="en-US" sz="2200" dirty="0">
                <a:latin typeface="Arial Narrow" pitchFamily="34" charset="0"/>
              </a:rPr>
              <a:t>Three general categories</a:t>
            </a:r>
          </a:p>
          <a:p>
            <a:pPr marL="457200" indent="-457200">
              <a:spcBef>
                <a:spcPts val="1800"/>
              </a:spcBef>
              <a:buClr>
                <a:schemeClr val="bg2"/>
              </a:buClr>
              <a:buFont typeface="+mj-lt"/>
              <a:buAutoNum type="arabicPeriod"/>
            </a:pPr>
            <a:r>
              <a:rPr lang="en-US" sz="2200" dirty="0">
                <a:latin typeface="Arial Narrow" pitchFamily="34" charset="0"/>
              </a:rPr>
              <a:t>Working hard on </a:t>
            </a:r>
            <a:r>
              <a:rPr lang="en-US" sz="2200" dirty="0" err="1">
                <a:latin typeface="Arial Narrow" pitchFamily="34" charset="0"/>
              </a:rPr>
              <a:t>Creo</a:t>
            </a:r>
            <a:r>
              <a:rPr lang="en-US" sz="2200" dirty="0">
                <a:latin typeface="Arial Narrow" pitchFamily="34" charset="0"/>
              </a:rPr>
              <a:t> most of the day</a:t>
            </a:r>
          </a:p>
          <a:p>
            <a:pPr marL="457200" indent="-457200">
              <a:spcBef>
                <a:spcPts val="1800"/>
              </a:spcBef>
              <a:buClr>
                <a:schemeClr val="bg2"/>
              </a:buClr>
              <a:buFont typeface="+mj-lt"/>
              <a:buAutoNum type="arabicPeriod"/>
            </a:pPr>
            <a:r>
              <a:rPr lang="en-US" sz="2200" dirty="0">
                <a:latin typeface="Arial Narrow" pitchFamily="34" charset="0"/>
              </a:rPr>
              <a:t>Meetings or product research, big breaks in usage</a:t>
            </a:r>
          </a:p>
          <a:p>
            <a:pPr marL="457200" indent="-457200">
              <a:spcBef>
                <a:spcPts val="1800"/>
              </a:spcBef>
              <a:buClr>
                <a:schemeClr val="bg2"/>
              </a:buClr>
              <a:buFont typeface="+mj-lt"/>
              <a:buAutoNum type="arabicPeriod"/>
            </a:pPr>
            <a:r>
              <a:rPr lang="en-US" sz="2200" dirty="0">
                <a:latin typeface="Arial Narrow" pitchFamily="34" charset="0"/>
              </a:rPr>
              <a:t>Writing a document, in </a:t>
            </a:r>
            <a:r>
              <a:rPr lang="en-US" sz="2200" dirty="0" err="1">
                <a:latin typeface="Arial Narrow" pitchFamily="34" charset="0"/>
              </a:rPr>
              <a:t>Creo</a:t>
            </a:r>
            <a:r>
              <a:rPr lang="en-US" sz="2200" dirty="0">
                <a:latin typeface="Arial Narrow" pitchFamily="34" charset="0"/>
              </a:rPr>
              <a:t> very little</a:t>
            </a:r>
          </a:p>
          <a:p>
            <a:pPr>
              <a:spcBef>
                <a:spcPts val="1800"/>
              </a:spcBef>
              <a:buClr>
                <a:schemeClr val="bg2"/>
              </a:buClr>
            </a:pPr>
            <a:endParaRPr lang="en-US" sz="2200" dirty="0">
              <a:latin typeface="Arial Narrow" pitchFamily="34" charset="0"/>
            </a:endParaRPr>
          </a:p>
          <a:p>
            <a:pPr>
              <a:spcBef>
                <a:spcPts val="1800"/>
              </a:spcBef>
              <a:buClr>
                <a:schemeClr val="bg2"/>
              </a:buClr>
            </a:pPr>
            <a:r>
              <a:rPr lang="en-US" sz="2200" dirty="0">
                <a:latin typeface="Arial Narrow" pitchFamily="34" charset="0"/>
              </a:rPr>
              <a:t>Floating Licenses are so you can take advantage of this varied usage</a:t>
            </a:r>
          </a:p>
          <a:p>
            <a:pPr>
              <a:spcBef>
                <a:spcPts val="1800"/>
              </a:spcBef>
              <a:buClr>
                <a:schemeClr val="bg2"/>
              </a:buClr>
            </a:pPr>
            <a:r>
              <a:rPr lang="en-US" sz="2200" dirty="0">
                <a:latin typeface="Arial Narrow" pitchFamily="34" charset="0"/>
              </a:rPr>
              <a:t>2 hour timeout means almost no licenses would be released</a:t>
            </a:r>
          </a:p>
          <a:p>
            <a:pPr>
              <a:spcBef>
                <a:spcPts val="1800"/>
              </a:spcBef>
              <a:buClr>
                <a:schemeClr val="bg2"/>
              </a:buClr>
            </a:pPr>
            <a:endParaRPr lang="en-US" sz="2200" dirty="0">
              <a:latin typeface="Arial Narrow" pitchFamily="34" charset="0"/>
            </a:endParaRPr>
          </a:p>
          <a:p>
            <a:pPr>
              <a:buClr>
                <a:schemeClr val="bg2"/>
              </a:buClr>
            </a:pPr>
            <a:r>
              <a:rPr lang="en-US" sz="2200" dirty="0" smtClean="0">
                <a:latin typeface="Arial Narrow" pitchFamily="34" charset="0"/>
              </a:rPr>
              <a:t>Minimum </a:t>
            </a:r>
            <a:r>
              <a:rPr lang="en-US" sz="2200" dirty="0">
                <a:latin typeface="Arial Narrow" pitchFamily="34" charset="0"/>
              </a:rPr>
              <a:t>timeout is 20 minutes</a:t>
            </a:r>
          </a:p>
          <a:p>
            <a:pPr>
              <a:buClr>
                <a:schemeClr val="bg2"/>
              </a:buClr>
            </a:pPr>
            <a:r>
              <a:rPr lang="en-US" sz="2200" dirty="0">
                <a:latin typeface="Arial Narrow" pitchFamily="34" charset="0"/>
              </a:rPr>
              <a:t>     </a:t>
            </a:r>
            <a:r>
              <a:rPr lang="en-US" sz="1400" b="1" dirty="0">
                <a:latin typeface="Courier New" panose="02070309020205020404" pitchFamily="49" charset="0"/>
                <a:cs typeface="Courier New" panose="02070309020205020404" pitchFamily="49" charset="0"/>
              </a:rPr>
              <a:t>TIMEOUTALL 1200</a:t>
            </a:r>
          </a:p>
          <a:p>
            <a:endParaRPr lang="en-US" sz="1400" dirty="0" smtClean="0"/>
          </a:p>
        </p:txBody>
      </p:sp>
    </p:spTree>
    <p:extLst>
      <p:ext uri="{BB962C8B-B14F-4D97-AF65-F5344CB8AC3E}">
        <p14:creationId xmlns:p14="http://schemas.microsoft.com/office/powerpoint/2010/main" val="35161670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Management</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73242" y="1058780"/>
            <a:ext cx="7972926" cy="338554"/>
          </a:xfrm>
          <a:prstGeom prst="rect">
            <a:avLst/>
          </a:prstGeom>
          <a:noFill/>
        </p:spPr>
        <p:txBody>
          <a:bodyPr wrap="square" lIns="0" tIns="0" rIns="0" bIns="0" rtlCol="0">
            <a:spAutoFit/>
          </a:bodyPr>
          <a:lstStyle/>
          <a:p>
            <a:pPr indent="-457200">
              <a:buFont typeface="+mj-lt"/>
              <a:buAutoNum type="arabicPeriod"/>
            </a:pPr>
            <a:r>
              <a:rPr lang="en-US" sz="2200" dirty="0">
                <a:latin typeface="Arial Narrow" pitchFamily="34" charset="0"/>
              </a:rPr>
              <a:t>Users can choose an appropriate </a:t>
            </a:r>
            <a:r>
              <a:rPr lang="en-US" sz="2200" dirty="0" smtClean="0">
                <a:latin typeface="Arial Narrow" pitchFamily="34" charset="0"/>
              </a:rPr>
              <a:t>license</a:t>
            </a:r>
            <a:endParaRPr lang="en-US" sz="2200" dirty="0">
              <a:latin typeface="Arial Narrow" pitchFamily="34" charset="0"/>
            </a:endParaRPr>
          </a:p>
        </p:txBody>
      </p:sp>
    </p:spTree>
    <p:extLst>
      <p:ext uri="{BB962C8B-B14F-4D97-AF65-F5344CB8AC3E}">
        <p14:creationId xmlns:p14="http://schemas.microsoft.com/office/powerpoint/2010/main" val="29899907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Complete </a:t>
            </a:r>
            <a:r>
              <a:rPr lang="en-US" dirty="0" err="1" smtClean="0"/>
              <a:t>ptc.opt</a:t>
            </a:r>
            <a:r>
              <a:rPr lang="en-US" dirty="0" smtClean="0"/>
              <a:t> example file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796413" y="1283110"/>
            <a:ext cx="7530908" cy="1323439"/>
          </a:xfrm>
          <a:prstGeom prst="rect">
            <a:avLst/>
          </a:prstGeom>
          <a:noFill/>
        </p:spPr>
        <p:txBody>
          <a:bodyPr wrap="none" lIns="0" tIns="0" rIns="0" bIns="0" rtlCol="0">
            <a:spAutoFit/>
          </a:bodyPr>
          <a:lstStyle/>
          <a:p>
            <a:r>
              <a:rPr lang="en-US" sz="1200" b="1" dirty="0">
                <a:latin typeface="Courier New" panose="02070309020205020404" pitchFamily="49" charset="0"/>
                <a:cs typeface="Courier New" panose="02070309020205020404" pitchFamily="49" charset="0"/>
              </a:rPr>
              <a:t>REPORTLOG +"C:\Program Files\PTC\</a:t>
            </a:r>
            <a:r>
              <a:rPr lang="en-US" sz="1200" b="1" dirty="0" err="1">
                <a:latin typeface="Courier New" panose="02070309020205020404" pitchFamily="49" charset="0"/>
                <a:cs typeface="Courier New" panose="02070309020205020404" pitchFamily="49" charset="0"/>
              </a:rPr>
              <a:t>FLEXnet</a:t>
            </a:r>
            <a:r>
              <a:rPr lang="en-US" sz="1200" b="1" dirty="0">
                <a:latin typeface="Courier New" panose="02070309020205020404" pitchFamily="49" charset="0"/>
                <a:cs typeface="Courier New" panose="02070309020205020404" pitchFamily="49" charset="0"/>
              </a:rPr>
              <a:t> Admin License Server\logs\ptcreport.log"</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TIMEOUTALL 1200</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GROUP </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flintstone</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fred</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wilma</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pebbles </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dino</a:t>
            </a:r>
            <a:endParaRPr lang="en-US" sz="1200" b="1" dirty="0">
              <a:solidFill>
                <a:schemeClr val="bg2">
                  <a:lumMod val="60000"/>
                  <a:lumOff val="40000"/>
                </a:schemeClr>
              </a:solidFill>
              <a:latin typeface="Courier New" panose="02070309020205020404" pitchFamily="49" charset="0"/>
              <a:cs typeface="Courier New" panose="02070309020205020404" pitchFamily="49" charset="0"/>
            </a:endParaRP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RESERVE 4 PROE_Flex3c:VERSION=33.0 GROUP </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flintstone</a:t>
            </a:r>
            <a:r>
              <a:rPr lang="en-US" sz="1200" b="1" dirty="0">
                <a:solidFill>
                  <a:schemeClr val="bg2">
                    <a:lumMod val="60000"/>
                    <a:lumOff val="40000"/>
                  </a:schemeClr>
                </a:solidFill>
                <a:latin typeface="Courier New" panose="02070309020205020404" pitchFamily="49" charset="0"/>
                <a:cs typeface="Courier New" panose="02070309020205020404" pitchFamily="49" charset="0"/>
              </a:rPr>
              <a:t> </a:t>
            </a: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GROUP rubble barney betty </a:t>
            </a:r>
            <a:r>
              <a:rPr lang="en-US" sz="1200" b="1" dirty="0" err="1">
                <a:solidFill>
                  <a:schemeClr val="bg2">
                    <a:lumMod val="60000"/>
                    <a:lumOff val="40000"/>
                  </a:schemeClr>
                </a:solidFill>
                <a:latin typeface="Courier New" panose="02070309020205020404" pitchFamily="49" charset="0"/>
                <a:cs typeface="Courier New" panose="02070309020205020404" pitchFamily="49" charset="0"/>
              </a:rPr>
              <a:t>bammbamm</a:t>
            </a:r>
            <a:endParaRPr lang="en-US" sz="1200" b="1" dirty="0">
              <a:solidFill>
                <a:schemeClr val="bg2">
                  <a:lumMod val="60000"/>
                  <a:lumOff val="40000"/>
                </a:schemeClr>
              </a:solidFill>
              <a:latin typeface="Courier New" panose="02070309020205020404" pitchFamily="49" charset="0"/>
              <a:cs typeface="Courier New" panose="02070309020205020404" pitchFamily="49" charset="0"/>
            </a:endParaRPr>
          </a:p>
          <a:p>
            <a:r>
              <a:rPr lang="en-US" sz="1200" b="1" dirty="0">
                <a:solidFill>
                  <a:schemeClr val="bg2">
                    <a:lumMod val="60000"/>
                    <a:lumOff val="40000"/>
                  </a:schemeClr>
                </a:solidFill>
                <a:latin typeface="Courier New" panose="02070309020205020404" pitchFamily="49" charset="0"/>
                <a:cs typeface="Courier New" panose="02070309020205020404" pitchFamily="49" charset="0"/>
              </a:rPr>
              <a:t>RESERVE 3 PROE_Flex3c:VERSION=33.0 GROUP rubble</a:t>
            </a:r>
          </a:p>
          <a:p>
            <a:endParaRPr lang="en-US" sz="1400" dirty="0" smtClean="0"/>
          </a:p>
        </p:txBody>
      </p:sp>
    </p:spTree>
    <p:extLst>
      <p:ext uri="{BB962C8B-B14F-4D97-AF65-F5344CB8AC3E}">
        <p14:creationId xmlns:p14="http://schemas.microsoft.com/office/powerpoint/2010/main" val="20472785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430887"/>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You have to track licenses to know</a:t>
            </a:r>
            <a:endParaRPr lang="en-US" sz="1400" dirty="0">
              <a:latin typeface="+mj-lt"/>
              <a:cs typeface="Courier New" panose="02070309020205020404" pitchFamily="49" charset="0"/>
            </a:endParaRPr>
          </a:p>
          <a:p>
            <a:endParaRPr lang="en-US" sz="1400" dirty="0">
              <a:latin typeface="+mj-lt"/>
              <a:cs typeface="Courier New" panose="02070309020205020404" pitchFamily="49" charset="0"/>
            </a:endParaRPr>
          </a:p>
        </p:txBody>
      </p:sp>
    </p:spTree>
    <p:extLst>
      <p:ext uri="{BB962C8B-B14F-4D97-AF65-F5344CB8AC3E}">
        <p14:creationId xmlns:p14="http://schemas.microsoft.com/office/powerpoint/2010/main" val="27795953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1292662"/>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You have to track licenses to know</a:t>
            </a:r>
            <a:endParaRPr lang="en-US" sz="1400" dirty="0">
              <a:latin typeface="+mj-lt"/>
              <a:cs typeface="Courier New" panose="02070309020205020404" pitchFamily="49" charset="0"/>
            </a:endParaRPr>
          </a:p>
          <a:p>
            <a:endParaRPr lang="en-US" sz="1400" dirty="0">
              <a:latin typeface="+mj-lt"/>
              <a:cs typeface="Courier New" panose="02070309020205020404" pitchFamily="49" charset="0"/>
            </a:endParaRPr>
          </a:p>
          <a:p>
            <a:r>
              <a:rPr lang="en-US" sz="1400" dirty="0" err="1">
                <a:latin typeface="+mj-lt"/>
                <a:cs typeface="Courier New" panose="02070309020205020404" pitchFamily="49" charset="0"/>
              </a:rPr>
              <a:t>ptcstatus</a:t>
            </a:r>
            <a:r>
              <a:rPr lang="en-US" sz="1400" dirty="0">
                <a:latin typeface="+mj-lt"/>
                <a:cs typeface="Courier New" panose="02070309020205020404" pitchFamily="49" charset="0"/>
              </a:rPr>
              <a:t> command reports the current usage</a:t>
            </a:r>
          </a:p>
          <a:p>
            <a:endParaRPr lang="en-US" sz="1400" dirty="0">
              <a:latin typeface="+mj-lt"/>
              <a:cs typeface="Courier New" panose="02070309020205020404" pitchFamily="49" charset="0"/>
            </a:endParaRPr>
          </a:p>
          <a:p>
            <a:r>
              <a:rPr lang="en-US" sz="1400" dirty="0" smtClean="0">
                <a:latin typeface="+mj-lt"/>
                <a:cs typeface="Courier New" panose="02070309020205020404" pitchFamily="49" charset="0"/>
              </a:rPr>
              <a:t>Use information from it to build data files at 15 minute intervals</a:t>
            </a:r>
          </a:p>
          <a:p>
            <a:endParaRPr lang="en-US" sz="1400" dirty="0">
              <a:latin typeface="+mj-lt"/>
              <a:cs typeface="Courier New" panose="02070309020205020404" pitchFamily="49" charset="0"/>
            </a:endParaRPr>
          </a:p>
        </p:txBody>
      </p:sp>
    </p:spTree>
    <p:extLst>
      <p:ext uri="{BB962C8B-B14F-4D97-AF65-F5344CB8AC3E}">
        <p14:creationId xmlns:p14="http://schemas.microsoft.com/office/powerpoint/2010/main" val="18515839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1938992"/>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You have to track licenses to know</a:t>
            </a:r>
            <a:endParaRPr lang="en-US" sz="1400" dirty="0">
              <a:latin typeface="+mj-lt"/>
              <a:cs typeface="Courier New" panose="02070309020205020404" pitchFamily="49" charset="0"/>
            </a:endParaRPr>
          </a:p>
          <a:p>
            <a:endParaRPr lang="en-US" sz="1400" dirty="0">
              <a:latin typeface="+mj-lt"/>
              <a:cs typeface="Courier New" panose="02070309020205020404" pitchFamily="49" charset="0"/>
            </a:endParaRPr>
          </a:p>
          <a:p>
            <a:r>
              <a:rPr lang="en-US" sz="1400" dirty="0" err="1">
                <a:latin typeface="+mj-lt"/>
                <a:cs typeface="Courier New" panose="02070309020205020404" pitchFamily="49" charset="0"/>
              </a:rPr>
              <a:t>ptcstatus</a:t>
            </a:r>
            <a:r>
              <a:rPr lang="en-US" sz="1400" dirty="0">
                <a:latin typeface="+mj-lt"/>
                <a:cs typeface="Courier New" panose="02070309020205020404" pitchFamily="49" charset="0"/>
              </a:rPr>
              <a:t> command reports the current usage</a:t>
            </a:r>
          </a:p>
          <a:p>
            <a:endParaRPr lang="en-US" sz="1400" dirty="0">
              <a:latin typeface="+mj-lt"/>
              <a:cs typeface="Courier New" panose="02070309020205020404" pitchFamily="49" charset="0"/>
            </a:endParaRPr>
          </a:p>
          <a:p>
            <a:r>
              <a:rPr lang="en-US" sz="1400" dirty="0" smtClean="0">
                <a:latin typeface="+mj-lt"/>
                <a:cs typeface="Courier New" panose="02070309020205020404" pitchFamily="49" charset="0"/>
              </a:rPr>
              <a:t>Use information from it to build data files at 15 minute intervals</a:t>
            </a:r>
          </a:p>
          <a:p>
            <a:endParaRPr lang="en-US" sz="1400" dirty="0">
              <a:latin typeface="+mj-lt"/>
              <a:cs typeface="Courier New" panose="02070309020205020404" pitchFamily="49" charset="0"/>
            </a:endParaRPr>
          </a:p>
          <a:p>
            <a:r>
              <a:rPr lang="en-US" sz="1400" dirty="0" smtClean="0">
                <a:latin typeface="+mj-lt"/>
                <a:cs typeface="Courier New" panose="02070309020205020404" pitchFamily="49" charset="0"/>
              </a:rPr>
              <a:t>Need Perl for this script:</a:t>
            </a:r>
          </a:p>
          <a:p>
            <a:r>
              <a:rPr lang="en-US" sz="1400" dirty="0" smtClean="0"/>
              <a:t>Suggest “Active Perl”  </a:t>
            </a:r>
            <a:r>
              <a:rPr lang="en-US" sz="1400" u="sng" dirty="0">
                <a:hlinkClick r:id="rId3"/>
              </a:rPr>
              <a:t>http://www.activestate.com/activeperl</a:t>
            </a:r>
            <a:endParaRPr lang="en-US" sz="1400" dirty="0"/>
          </a:p>
          <a:p>
            <a:endParaRPr lang="en-US" sz="1400" dirty="0" smtClean="0">
              <a:latin typeface="+mj-lt"/>
              <a:cs typeface="Courier New" panose="02070309020205020404" pitchFamily="49" charset="0"/>
            </a:endParaRPr>
          </a:p>
        </p:txBody>
      </p:sp>
    </p:spTree>
    <p:extLst>
      <p:ext uri="{BB962C8B-B14F-4D97-AF65-F5344CB8AC3E}">
        <p14:creationId xmlns:p14="http://schemas.microsoft.com/office/powerpoint/2010/main" val="11997080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4955203"/>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You have to track licenses to know</a:t>
            </a:r>
            <a:endParaRPr lang="en-US" sz="1400" dirty="0">
              <a:latin typeface="+mj-lt"/>
              <a:cs typeface="Courier New" panose="02070309020205020404" pitchFamily="49" charset="0"/>
            </a:endParaRPr>
          </a:p>
          <a:p>
            <a:endParaRPr lang="en-US" sz="1400" dirty="0">
              <a:latin typeface="+mj-lt"/>
              <a:cs typeface="Courier New" panose="02070309020205020404" pitchFamily="49" charset="0"/>
            </a:endParaRPr>
          </a:p>
          <a:p>
            <a:r>
              <a:rPr lang="en-US" sz="1400" dirty="0" err="1">
                <a:latin typeface="+mj-lt"/>
                <a:cs typeface="Courier New" panose="02070309020205020404" pitchFamily="49" charset="0"/>
              </a:rPr>
              <a:t>ptcstatus</a:t>
            </a:r>
            <a:r>
              <a:rPr lang="en-US" sz="1400" dirty="0">
                <a:latin typeface="+mj-lt"/>
                <a:cs typeface="Courier New" panose="02070309020205020404" pitchFamily="49" charset="0"/>
              </a:rPr>
              <a:t> command reports the current usage</a:t>
            </a:r>
          </a:p>
          <a:p>
            <a:endParaRPr lang="en-US" sz="1400" dirty="0">
              <a:latin typeface="+mj-lt"/>
              <a:cs typeface="Courier New" panose="02070309020205020404" pitchFamily="49" charset="0"/>
            </a:endParaRPr>
          </a:p>
          <a:p>
            <a:r>
              <a:rPr lang="en-US" sz="1400" dirty="0" smtClean="0">
                <a:latin typeface="+mj-lt"/>
                <a:cs typeface="Courier New" panose="02070309020205020404" pitchFamily="49" charset="0"/>
              </a:rPr>
              <a:t>Use information from it to build data files at 15 minute intervals</a:t>
            </a:r>
          </a:p>
          <a:p>
            <a:endParaRPr lang="en-US" sz="1400" dirty="0">
              <a:latin typeface="+mj-lt"/>
              <a:cs typeface="Courier New" panose="02070309020205020404" pitchFamily="49" charset="0"/>
            </a:endParaRPr>
          </a:p>
          <a:p>
            <a:r>
              <a:rPr lang="en-US" sz="1400" dirty="0" smtClean="0">
                <a:latin typeface="+mj-lt"/>
                <a:cs typeface="Courier New" panose="02070309020205020404" pitchFamily="49" charset="0"/>
              </a:rPr>
              <a:t>Need Perl for this script:</a:t>
            </a:r>
          </a:p>
          <a:p>
            <a:r>
              <a:rPr lang="en-US" sz="1400" dirty="0" smtClean="0"/>
              <a:t>Suggest “Active Perl”  </a:t>
            </a:r>
            <a:r>
              <a:rPr lang="en-US" sz="1400" u="sng" dirty="0">
                <a:hlinkClick r:id="rId3"/>
              </a:rPr>
              <a:t>http://www.activestate.com/activeperl</a:t>
            </a:r>
            <a:endParaRPr lang="en-US" sz="1400" dirty="0"/>
          </a:p>
          <a:p>
            <a:endParaRPr lang="en-US" sz="1400" dirty="0" smtClean="0">
              <a:latin typeface="+mj-lt"/>
              <a:cs typeface="Courier New" panose="02070309020205020404" pitchFamily="49" charset="0"/>
            </a:endParaRPr>
          </a:p>
          <a:p>
            <a:r>
              <a:rPr lang="en-US" sz="1400" b="1" dirty="0" smtClean="0"/>
              <a:t>Track_licenses.bat</a:t>
            </a:r>
            <a:r>
              <a:rPr lang="en-US" sz="1400" dirty="0"/>
              <a:t>:</a:t>
            </a:r>
          </a:p>
          <a:p>
            <a:pPr marL="342900" lvl="0" indent="-342900">
              <a:buFont typeface="+mj-lt"/>
              <a:buAutoNum type="arabicPeriod"/>
            </a:pPr>
            <a:r>
              <a:rPr lang="en-US" sz="1400" b="1" dirty="0" smtClean="0">
                <a:solidFill>
                  <a:schemeClr val="bg2">
                    <a:lumMod val="60000"/>
                    <a:lumOff val="40000"/>
                  </a:schemeClr>
                </a:solidFill>
                <a:latin typeface="Courier New" panose="02070309020205020404" pitchFamily="49" charset="0"/>
                <a:cs typeface="Courier New" panose="02070309020205020404" pitchFamily="49" charset="0"/>
              </a:rPr>
              <a:t>set </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PATH=%PATH%;"C:\</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ptc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Creo</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2.0\Parametric\bin\;"C:\Perl64\bin\perl.exe" </a:t>
            </a:r>
          </a:p>
          <a:p>
            <a:pPr marL="342900" indent="-342900">
              <a:buFont typeface="+mj-lt"/>
              <a:buAutoNum type="arabicPeriod"/>
            </a:pP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a:t>
            </a:r>
          </a:p>
          <a:p>
            <a:pPr marL="342900" lvl="0" indent="-342900">
              <a:buFont typeface="+mj-lt"/>
              <a:buAutoNum type="arabicPeriod"/>
            </a:pP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/\s+(PROE_Flex3C)\s+(\d+)\s+\d+/ "&gt;&gt;c:\PTC\tracking\data-FLEX3C.txt</a:t>
            </a:r>
          </a:p>
          <a:p>
            <a:pPr marL="342900" lvl="0" indent="-342900">
              <a:buFont typeface="+mj-lt"/>
              <a:buAutoNum type="arabicPeriod"/>
            </a:pP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PROE_AdvSE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)\s+(\d+)\s+\d+/ "&gt;&gt;c:\PTC\tracking\PROE_AdvSE.txt</a:t>
            </a:r>
          </a:p>
          <a:p>
            <a:pPr marL="342900" lvl="0" indent="-342900">
              <a:buFont typeface="+mj-lt"/>
              <a:buAutoNum type="arabicPeriod"/>
            </a:pP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/\s+(Mathcad)\s+(\d+)\s+\d+/ "&gt;&gt;c:\PTC\tracking\data-Mathcad.txt</a:t>
            </a:r>
          </a:p>
          <a:p>
            <a:r>
              <a:rPr lang="en-US" sz="1400" dirty="0" smtClean="0">
                <a:latin typeface="+mj-lt"/>
                <a:cs typeface="Courier New" panose="02070309020205020404" pitchFamily="49" charset="0"/>
              </a:rPr>
              <a:t> </a:t>
            </a:r>
            <a:endParaRPr lang="en-US" sz="1400" dirty="0">
              <a:latin typeface="+mj-lt"/>
              <a:cs typeface="Courier New" panose="02070309020205020404" pitchFamily="49" charset="0"/>
            </a:endParaRPr>
          </a:p>
        </p:txBody>
      </p:sp>
    </p:spTree>
    <p:extLst>
      <p:ext uri="{BB962C8B-B14F-4D97-AF65-F5344CB8AC3E}">
        <p14:creationId xmlns:p14="http://schemas.microsoft.com/office/powerpoint/2010/main" val="38896856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240173" y="5548159"/>
            <a:ext cx="3491716" cy="196769"/>
          </a:xfrm>
          <a:prstGeom prst="rect">
            <a:avLst/>
          </a:prstGeom>
          <a:solidFill>
            <a:schemeClr val="accent4">
              <a:lumMod val="40000"/>
              <a:lumOff val="6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dirty="0" smtClean="0">
              <a:solidFill>
                <a:schemeClr val="bg1"/>
              </a:solidFill>
            </a:endParaRPr>
          </a:p>
        </p:txBody>
      </p:sp>
      <p:sp>
        <p:nvSpPr>
          <p:cNvPr id="7" name="Rectangle 6"/>
          <p:cNvSpPr/>
          <p:nvPr/>
        </p:nvSpPr>
        <p:spPr>
          <a:xfrm>
            <a:off x="4562348" y="4886459"/>
            <a:ext cx="3379807" cy="196769"/>
          </a:xfrm>
          <a:prstGeom prst="rect">
            <a:avLst/>
          </a:prstGeom>
          <a:solidFill>
            <a:schemeClr val="accent4">
              <a:lumMod val="40000"/>
              <a:lumOff val="6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dirty="0" smtClean="0">
              <a:solidFill>
                <a:schemeClr val="bg1"/>
              </a:solidFill>
            </a:endParaRPr>
          </a:p>
        </p:txBody>
      </p:sp>
      <p:sp>
        <p:nvSpPr>
          <p:cNvPr id="2" name="Rectangle 1"/>
          <p:cNvSpPr/>
          <p:nvPr/>
        </p:nvSpPr>
        <p:spPr>
          <a:xfrm>
            <a:off x="4653023" y="4247909"/>
            <a:ext cx="3379807" cy="196769"/>
          </a:xfrm>
          <a:prstGeom prst="rect">
            <a:avLst/>
          </a:prstGeom>
          <a:solidFill>
            <a:schemeClr val="accent4">
              <a:lumMod val="40000"/>
              <a:lumOff val="6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dirty="0" smtClean="0">
              <a:solidFill>
                <a:schemeClr val="bg1"/>
              </a:solidFill>
            </a:endParaRPr>
          </a:p>
        </p:txBody>
      </p:sp>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4955203"/>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You have to track licenses to know</a:t>
            </a:r>
            <a:endParaRPr lang="en-US" sz="1400" dirty="0">
              <a:latin typeface="+mj-lt"/>
              <a:cs typeface="Courier New" panose="02070309020205020404" pitchFamily="49" charset="0"/>
            </a:endParaRPr>
          </a:p>
          <a:p>
            <a:endParaRPr lang="en-US" sz="1400" dirty="0">
              <a:latin typeface="+mj-lt"/>
              <a:cs typeface="Courier New" panose="02070309020205020404" pitchFamily="49" charset="0"/>
            </a:endParaRPr>
          </a:p>
          <a:p>
            <a:r>
              <a:rPr lang="en-US" sz="1400" dirty="0" err="1">
                <a:latin typeface="+mj-lt"/>
                <a:cs typeface="Courier New" panose="02070309020205020404" pitchFamily="49" charset="0"/>
              </a:rPr>
              <a:t>ptcstatus</a:t>
            </a:r>
            <a:r>
              <a:rPr lang="en-US" sz="1400" dirty="0">
                <a:latin typeface="+mj-lt"/>
                <a:cs typeface="Courier New" panose="02070309020205020404" pitchFamily="49" charset="0"/>
              </a:rPr>
              <a:t> command reports the current usage</a:t>
            </a:r>
          </a:p>
          <a:p>
            <a:endParaRPr lang="en-US" sz="1400" dirty="0">
              <a:latin typeface="+mj-lt"/>
              <a:cs typeface="Courier New" panose="02070309020205020404" pitchFamily="49" charset="0"/>
            </a:endParaRPr>
          </a:p>
          <a:p>
            <a:r>
              <a:rPr lang="en-US" sz="1400" dirty="0" smtClean="0">
                <a:latin typeface="+mj-lt"/>
                <a:cs typeface="Courier New" panose="02070309020205020404" pitchFamily="49" charset="0"/>
              </a:rPr>
              <a:t>Use information from it to build data files at 15 minute intervals</a:t>
            </a:r>
          </a:p>
          <a:p>
            <a:endParaRPr lang="en-US" sz="1400" dirty="0">
              <a:latin typeface="+mj-lt"/>
              <a:cs typeface="Courier New" panose="02070309020205020404" pitchFamily="49" charset="0"/>
            </a:endParaRPr>
          </a:p>
          <a:p>
            <a:r>
              <a:rPr lang="en-US" sz="1400" dirty="0" smtClean="0">
                <a:latin typeface="+mj-lt"/>
                <a:cs typeface="Courier New" panose="02070309020205020404" pitchFamily="49" charset="0"/>
              </a:rPr>
              <a:t>Need Perl for this script:</a:t>
            </a:r>
          </a:p>
          <a:p>
            <a:r>
              <a:rPr lang="en-US" sz="1400" dirty="0" smtClean="0"/>
              <a:t>Suggest “Active Perl”  </a:t>
            </a:r>
            <a:r>
              <a:rPr lang="en-US" sz="1400" u="sng" dirty="0">
                <a:hlinkClick r:id="rId3"/>
              </a:rPr>
              <a:t>http://www.activestate.com/activeperl</a:t>
            </a:r>
            <a:endParaRPr lang="en-US" sz="1400" dirty="0"/>
          </a:p>
          <a:p>
            <a:endParaRPr lang="en-US" sz="1400" dirty="0" smtClean="0">
              <a:latin typeface="+mj-lt"/>
              <a:cs typeface="Courier New" panose="02070309020205020404" pitchFamily="49" charset="0"/>
            </a:endParaRPr>
          </a:p>
          <a:p>
            <a:r>
              <a:rPr lang="en-US" sz="1400" b="1" dirty="0" smtClean="0"/>
              <a:t>Track_licenses.bat</a:t>
            </a:r>
            <a:r>
              <a:rPr lang="en-US" sz="1400" dirty="0"/>
              <a:t>:</a:t>
            </a:r>
          </a:p>
          <a:p>
            <a:pPr marL="342900" lvl="0" indent="-342900">
              <a:buFont typeface="+mj-lt"/>
              <a:buAutoNum type="arabicPeriod"/>
            </a:pPr>
            <a:r>
              <a:rPr lang="en-US" sz="1400" b="1" dirty="0" smtClean="0">
                <a:solidFill>
                  <a:schemeClr val="bg2">
                    <a:lumMod val="60000"/>
                    <a:lumOff val="40000"/>
                  </a:schemeClr>
                </a:solidFill>
                <a:latin typeface="Courier New" panose="02070309020205020404" pitchFamily="49" charset="0"/>
                <a:cs typeface="Courier New" panose="02070309020205020404" pitchFamily="49" charset="0"/>
              </a:rPr>
              <a:t>set </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PATH=%PATH%;"C:\</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ptc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Creo</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2.0\Parametric\bin\;"C:\Perl64\bin\perl.exe" </a:t>
            </a:r>
          </a:p>
          <a:p>
            <a:pPr marL="342900" indent="-342900">
              <a:buFont typeface="+mj-lt"/>
              <a:buAutoNum type="arabicPeriod"/>
            </a:pP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a:t>
            </a:r>
          </a:p>
          <a:p>
            <a:pPr marL="342900" lvl="0" indent="-342900">
              <a:buFont typeface="+mj-lt"/>
              <a:buAutoNum type="arabicPeriod"/>
            </a:pP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/\s+(PROE_Flex3C)\s+(\d+)\s+\d+/ "&gt;&gt;c:\PTC\tracking\data-FLEX3C.txt</a:t>
            </a:r>
          </a:p>
          <a:p>
            <a:pPr marL="342900" lvl="0" indent="-342900">
              <a:buFont typeface="+mj-lt"/>
              <a:buAutoNum type="arabicPeriod"/>
            </a:pP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PROE_AdvSE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)\s+(\d+)\s+\d+/ "&gt;&gt;c:\PTC\tracking\PROE_AdvSE.txt</a:t>
            </a:r>
          </a:p>
          <a:p>
            <a:pPr marL="342900" lvl="0" indent="-342900">
              <a:buFont typeface="+mj-lt"/>
              <a:buAutoNum type="arabicPeriod"/>
            </a:pPr>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/\s+(Mathcad)\s+(\d+)\s+\d+/ "&gt;&gt;c:\PTC\tracking\data-Mathcad.txt</a:t>
            </a:r>
          </a:p>
          <a:p>
            <a:r>
              <a:rPr lang="en-US" sz="1400" dirty="0" smtClean="0">
                <a:latin typeface="+mj-lt"/>
                <a:cs typeface="Courier New" panose="02070309020205020404" pitchFamily="49" charset="0"/>
              </a:rPr>
              <a:t> </a:t>
            </a:r>
            <a:endParaRPr lang="en-US" sz="1400" dirty="0">
              <a:latin typeface="+mj-lt"/>
              <a:cs typeface="Courier New" panose="02070309020205020404" pitchFamily="49" charset="0"/>
            </a:endParaRPr>
          </a:p>
        </p:txBody>
      </p:sp>
    </p:spTree>
    <p:extLst>
      <p:ext uri="{BB962C8B-B14F-4D97-AF65-F5344CB8AC3E}">
        <p14:creationId xmlns:p14="http://schemas.microsoft.com/office/powerpoint/2010/main" val="26439434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1077218"/>
          </a:xfrm>
          <a:prstGeom prst="rect">
            <a:avLst/>
          </a:prstGeom>
          <a:noFill/>
        </p:spPr>
        <p:txBody>
          <a:bodyPr wrap="square" lIns="0" tIns="0" rIns="0" bIns="0" rtlCol="0">
            <a:spAutoFit/>
          </a:bodyPr>
          <a:lstStyle/>
          <a:p>
            <a:endParaRPr lang="en-US" sz="1400" dirty="0" smtClean="0"/>
          </a:p>
          <a:p>
            <a:pPr lvl="0"/>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a:t>
            </a:r>
            <a:r>
              <a:rPr lang="en-US" sz="1400" b="1" dirty="0">
                <a:solidFill>
                  <a:schemeClr val="tx2"/>
                </a:solidFill>
                <a:latin typeface="Courier New" panose="02070309020205020404" pitchFamily="49" charset="0"/>
                <a:cs typeface="Courier New" panose="02070309020205020404" pitchFamily="49" charset="0"/>
              </a:rPr>
              <a:t>PROE_Flex3C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)\s+(\d+)\s+\d+/ "&gt;&gt;</a:t>
            </a:r>
            <a:r>
              <a:rPr lang="en-US" sz="1400" b="1" dirty="0">
                <a:solidFill>
                  <a:schemeClr val="accent5"/>
                </a:solidFill>
                <a:latin typeface="Courier New" panose="02070309020205020404" pitchFamily="49" charset="0"/>
                <a:cs typeface="Courier New" panose="02070309020205020404" pitchFamily="49" charset="0"/>
              </a:rPr>
              <a:t>c:\PTC\tracking\data-FLEX3C.txt</a:t>
            </a:r>
          </a:p>
          <a:p>
            <a:endParaRPr lang="en-US" sz="1400" dirty="0"/>
          </a:p>
        </p:txBody>
      </p:sp>
    </p:spTree>
    <p:extLst>
      <p:ext uri="{BB962C8B-B14F-4D97-AF65-F5344CB8AC3E}">
        <p14:creationId xmlns:p14="http://schemas.microsoft.com/office/powerpoint/2010/main" val="33280479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1723549"/>
          </a:xfrm>
          <a:prstGeom prst="rect">
            <a:avLst/>
          </a:prstGeom>
          <a:noFill/>
        </p:spPr>
        <p:txBody>
          <a:bodyPr wrap="square" lIns="0" tIns="0" rIns="0" bIns="0" rtlCol="0">
            <a:spAutoFit/>
          </a:bodyPr>
          <a:lstStyle/>
          <a:p>
            <a:endParaRPr lang="en-US" sz="1400" dirty="0" smtClean="0"/>
          </a:p>
          <a:p>
            <a:pPr lvl="0"/>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a:t>
            </a:r>
            <a:r>
              <a:rPr lang="en-US" sz="1400" b="1" dirty="0">
                <a:solidFill>
                  <a:schemeClr val="tx2"/>
                </a:solidFill>
                <a:latin typeface="Courier New" panose="02070309020205020404" pitchFamily="49" charset="0"/>
                <a:cs typeface="Courier New" panose="02070309020205020404" pitchFamily="49" charset="0"/>
              </a:rPr>
              <a:t>PROE_Flex3C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)\s+(\d+)\s+\d+/ "&gt;&gt;</a:t>
            </a:r>
            <a:r>
              <a:rPr lang="en-US" sz="1400" b="1" dirty="0">
                <a:solidFill>
                  <a:schemeClr val="accent5"/>
                </a:solidFill>
                <a:latin typeface="Courier New" panose="02070309020205020404" pitchFamily="49" charset="0"/>
                <a:cs typeface="Courier New" panose="02070309020205020404" pitchFamily="49" charset="0"/>
              </a:rPr>
              <a:t>c:\PTC\tracking\data-FLEX3C.txt</a:t>
            </a:r>
          </a:p>
          <a:p>
            <a:endParaRPr lang="en-US" sz="1400" dirty="0"/>
          </a:p>
          <a:p>
            <a:r>
              <a:rPr lang="en-US" sz="1400" dirty="0"/>
              <a:t>L</a:t>
            </a:r>
            <a:r>
              <a:rPr lang="en-US" sz="1400" dirty="0" smtClean="0"/>
              <a:t>ook </a:t>
            </a:r>
            <a:r>
              <a:rPr lang="en-US" sz="1400" dirty="0"/>
              <a:t>for </a:t>
            </a:r>
            <a:r>
              <a:rPr lang="en-US" sz="1400" dirty="0" smtClean="0"/>
              <a:t>this:</a:t>
            </a:r>
            <a:endParaRPr lang="en-US" sz="1400" dirty="0"/>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400" b="1" dirty="0">
                <a:solidFill>
                  <a:schemeClr val="tx2"/>
                </a:solidFill>
                <a:latin typeface="Courier New" panose="02070309020205020404" pitchFamily="49" charset="0"/>
                <a:cs typeface="Courier New" panose="02070309020205020404" pitchFamily="49" charset="0"/>
              </a:rPr>
              <a:t>PROE_Flex3C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p>
          <a:p>
            <a:r>
              <a:rPr lang="en-US" sz="1400" dirty="0"/>
              <a:t> </a:t>
            </a:r>
          </a:p>
        </p:txBody>
      </p:sp>
    </p:spTree>
    <p:extLst>
      <p:ext uri="{BB962C8B-B14F-4D97-AF65-F5344CB8AC3E}">
        <p14:creationId xmlns:p14="http://schemas.microsoft.com/office/powerpoint/2010/main" val="9025808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2369880"/>
          </a:xfrm>
          <a:prstGeom prst="rect">
            <a:avLst/>
          </a:prstGeom>
          <a:noFill/>
        </p:spPr>
        <p:txBody>
          <a:bodyPr wrap="square" lIns="0" tIns="0" rIns="0" bIns="0" rtlCol="0">
            <a:spAutoFit/>
          </a:bodyPr>
          <a:lstStyle/>
          <a:p>
            <a:endParaRPr lang="en-US" sz="1400" dirty="0" smtClean="0"/>
          </a:p>
          <a:p>
            <a:pPr lvl="0"/>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a:t>
            </a:r>
            <a:r>
              <a:rPr lang="en-US" sz="1400" b="1" dirty="0">
                <a:solidFill>
                  <a:schemeClr val="tx2"/>
                </a:solidFill>
                <a:latin typeface="Courier New" panose="02070309020205020404" pitchFamily="49" charset="0"/>
                <a:cs typeface="Courier New" panose="02070309020205020404" pitchFamily="49" charset="0"/>
              </a:rPr>
              <a:t>PROE_Flex3C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)\s+(\d+)\s+\d+/ "&gt;&gt;</a:t>
            </a:r>
            <a:r>
              <a:rPr lang="en-US" sz="1400" b="1" dirty="0">
                <a:solidFill>
                  <a:schemeClr val="accent5"/>
                </a:solidFill>
                <a:latin typeface="Courier New" panose="02070309020205020404" pitchFamily="49" charset="0"/>
                <a:cs typeface="Courier New" panose="02070309020205020404" pitchFamily="49" charset="0"/>
              </a:rPr>
              <a:t>c:\PTC\tracking\data-FLEX3C.txt</a:t>
            </a:r>
          </a:p>
          <a:p>
            <a:endParaRPr lang="en-US" sz="1400" dirty="0"/>
          </a:p>
          <a:p>
            <a:r>
              <a:rPr lang="en-US" sz="1400" dirty="0"/>
              <a:t>L</a:t>
            </a:r>
            <a:r>
              <a:rPr lang="en-US" sz="1400" dirty="0" smtClean="0"/>
              <a:t>ook </a:t>
            </a:r>
            <a:r>
              <a:rPr lang="en-US" sz="1400" dirty="0"/>
              <a:t>for </a:t>
            </a:r>
            <a:r>
              <a:rPr lang="en-US" sz="1400" dirty="0" smtClean="0"/>
              <a:t>this:</a:t>
            </a:r>
            <a:endParaRPr lang="en-US" sz="1400" dirty="0"/>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400" b="1" dirty="0">
                <a:solidFill>
                  <a:schemeClr val="tx2"/>
                </a:solidFill>
                <a:latin typeface="Courier New" panose="02070309020205020404" pitchFamily="49" charset="0"/>
                <a:cs typeface="Courier New" panose="02070309020205020404" pitchFamily="49" charset="0"/>
              </a:rPr>
              <a:t>PROE_Flex3C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p>
          <a:p>
            <a:r>
              <a:rPr lang="en-US" sz="1400" dirty="0"/>
              <a:t> </a:t>
            </a:r>
          </a:p>
          <a:p>
            <a:r>
              <a:rPr lang="en-US" sz="1400" dirty="0"/>
              <a:t>A</a:t>
            </a:r>
            <a:r>
              <a:rPr lang="en-US" sz="1400" dirty="0" smtClean="0"/>
              <a:t>ppend </a:t>
            </a:r>
            <a:r>
              <a:rPr lang="en-US" sz="1400" dirty="0"/>
              <a:t>the data </a:t>
            </a:r>
            <a:r>
              <a:rPr lang="en-US" sz="1400" dirty="0" smtClean="0"/>
              <a:t>to this file:</a:t>
            </a:r>
            <a:endParaRPr lang="en-US" sz="1400" dirty="0"/>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"&gt;&gt;</a:t>
            </a:r>
            <a:r>
              <a:rPr lang="en-US" sz="1400" b="1" dirty="0">
                <a:solidFill>
                  <a:schemeClr val="accent5"/>
                </a:solidFill>
                <a:latin typeface="Courier New" panose="02070309020205020404" pitchFamily="49" charset="0"/>
                <a:cs typeface="Courier New" panose="02070309020205020404" pitchFamily="49" charset="0"/>
              </a:rPr>
              <a:t>c:\PTC\tracking\data-FLEX3C.txt</a:t>
            </a:r>
          </a:p>
          <a:p>
            <a:r>
              <a:rPr lang="en-US" sz="1400" dirty="0" smtClean="0">
                <a:latin typeface="+mj-lt"/>
                <a:cs typeface="Courier New" panose="02070309020205020404" pitchFamily="49" charset="0"/>
              </a:rPr>
              <a:t> </a:t>
            </a:r>
          </a:p>
        </p:txBody>
      </p:sp>
    </p:spTree>
    <p:extLst>
      <p:ext uri="{BB962C8B-B14F-4D97-AF65-F5344CB8AC3E}">
        <p14:creationId xmlns:p14="http://schemas.microsoft.com/office/powerpoint/2010/main" val="1652586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4093428"/>
          </a:xfrm>
          <a:prstGeom prst="rect">
            <a:avLst/>
          </a:prstGeom>
          <a:noFill/>
        </p:spPr>
        <p:txBody>
          <a:bodyPr wrap="square" lIns="0" tIns="0" rIns="0" bIns="0" rtlCol="0">
            <a:spAutoFit/>
          </a:bodyPr>
          <a:lstStyle/>
          <a:p>
            <a:endParaRPr lang="en-US" sz="1400" dirty="0" smtClean="0"/>
          </a:p>
          <a:p>
            <a:pPr lvl="0"/>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a:t>
            </a:r>
            <a:r>
              <a:rPr lang="en-US" sz="1400" b="1" dirty="0">
                <a:solidFill>
                  <a:schemeClr val="tx2"/>
                </a:solidFill>
                <a:latin typeface="Courier New" panose="02070309020205020404" pitchFamily="49" charset="0"/>
                <a:cs typeface="Courier New" panose="02070309020205020404" pitchFamily="49" charset="0"/>
              </a:rPr>
              <a:t>PROE_Flex3C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)\s+(\d+)\s+\d+/ "&gt;&gt;</a:t>
            </a:r>
            <a:r>
              <a:rPr lang="en-US" sz="1400" b="1" dirty="0">
                <a:solidFill>
                  <a:schemeClr val="accent5"/>
                </a:solidFill>
                <a:latin typeface="Courier New" panose="02070309020205020404" pitchFamily="49" charset="0"/>
                <a:cs typeface="Courier New" panose="02070309020205020404" pitchFamily="49" charset="0"/>
              </a:rPr>
              <a:t>c:\PTC\tracking\data-FLEX3C.txt</a:t>
            </a:r>
          </a:p>
          <a:p>
            <a:endParaRPr lang="en-US" sz="1400" dirty="0"/>
          </a:p>
          <a:p>
            <a:r>
              <a:rPr lang="en-US" sz="1400" dirty="0"/>
              <a:t>L</a:t>
            </a:r>
            <a:r>
              <a:rPr lang="en-US" sz="1400" dirty="0" smtClean="0"/>
              <a:t>ook </a:t>
            </a:r>
            <a:r>
              <a:rPr lang="en-US" sz="1400" dirty="0"/>
              <a:t>for </a:t>
            </a:r>
            <a:r>
              <a:rPr lang="en-US" sz="1400" dirty="0" smtClean="0"/>
              <a:t>this:</a:t>
            </a:r>
            <a:endParaRPr lang="en-US" sz="1400" dirty="0"/>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400" b="1" dirty="0">
                <a:solidFill>
                  <a:schemeClr val="tx2"/>
                </a:solidFill>
                <a:latin typeface="Courier New" panose="02070309020205020404" pitchFamily="49" charset="0"/>
                <a:cs typeface="Courier New" panose="02070309020205020404" pitchFamily="49" charset="0"/>
              </a:rPr>
              <a:t>PROE_Flex3C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p>
          <a:p>
            <a:r>
              <a:rPr lang="en-US" sz="1400" dirty="0"/>
              <a:t> </a:t>
            </a:r>
          </a:p>
          <a:p>
            <a:r>
              <a:rPr lang="en-US" sz="1400" dirty="0"/>
              <a:t>A</a:t>
            </a:r>
            <a:r>
              <a:rPr lang="en-US" sz="1400" dirty="0" smtClean="0"/>
              <a:t>ppend </a:t>
            </a:r>
            <a:r>
              <a:rPr lang="en-US" sz="1400" dirty="0"/>
              <a:t>the data </a:t>
            </a:r>
            <a:r>
              <a:rPr lang="en-US" sz="1400" dirty="0" smtClean="0"/>
              <a:t>to this file:</a:t>
            </a:r>
            <a:endParaRPr lang="en-US" sz="1400" dirty="0"/>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"&gt;&gt;</a:t>
            </a:r>
            <a:r>
              <a:rPr lang="en-US" sz="1400" b="1" dirty="0">
                <a:solidFill>
                  <a:schemeClr val="accent5"/>
                </a:solidFill>
                <a:latin typeface="Courier New" panose="02070309020205020404" pitchFamily="49" charset="0"/>
                <a:cs typeface="Courier New" panose="02070309020205020404" pitchFamily="49" charset="0"/>
              </a:rPr>
              <a:t>c:\PTC\tracking\data-FLEX3C.txt</a:t>
            </a:r>
          </a:p>
          <a:p>
            <a:r>
              <a:rPr lang="en-US" sz="1400" dirty="0" smtClean="0">
                <a:latin typeface="+mj-lt"/>
                <a:cs typeface="Courier New" panose="02070309020205020404" pitchFamily="49" charset="0"/>
              </a:rPr>
              <a:t> </a:t>
            </a:r>
          </a:p>
          <a:p>
            <a:r>
              <a:rPr lang="en-US" sz="1400" dirty="0" smtClean="0"/>
              <a:t>The output </a:t>
            </a:r>
            <a:r>
              <a:rPr lang="en-US" sz="1400" dirty="0"/>
              <a:t>line is tab delimited.</a:t>
            </a:r>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PROE_Flex3C	Fri May  9 11:46:51 2014	11</a:t>
            </a:r>
          </a:p>
          <a:p>
            <a:endParaRPr lang="en-US" sz="1400" dirty="0" smtClean="0">
              <a:latin typeface="+mj-lt"/>
              <a:cs typeface="Courier New" panose="02070309020205020404" pitchFamily="49" charset="0"/>
            </a:endParaRPr>
          </a:p>
          <a:p>
            <a:endParaRPr lang="en-US" sz="1400" dirty="0">
              <a:latin typeface="+mj-lt"/>
              <a:cs typeface="Courier New" panose="02070309020205020404" pitchFamily="49" charset="0"/>
            </a:endParaRPr>
          </a:p>
          <a:p>
            <a:endParaRPr lang="en-US" sz="1400" dirty="0" smtClean="0">
              <a:latin typeface="+mj-lt"/>
              <a:cs typeface="Courier New" panose="02070309020205020404" pitchFamily="49" charset="0"/>
            </a:endParaRPr>
          </a:p>
          <a:p>
            <a:endParaRPr lang="en-US" sz="1400" dirty="0">
              <a:latin typeface="+mj-lt"/>
              <a:cs typeface="Courier New" panose="02070309020205020404" pitchFamily="49" charset="0"/>
            </a:endParaRPr>
          </a:p>
          <a:p>
            <a:endParaRPr lang="en-US" sz="1400" dirty="0">
              <a:latin typeface="+mj-lt"/>
              <a:cs typeface="Courier New" panose="02070309020205020404" pitchFamily="49" charset="0"/>
            </a:endParaRPr>
          </a:p>
          <a:p>
            <a:endParaRPr lang="en-US" sz="1400" dirty="0">
              <a:latin typeface="+mj-lt"/>
              <a:cs typeface="Courier New" panose="02070309020205020404" pitchFamily="49" charset="0"/>
            </a:endParaRPr>
          </a:p>
        </p:txBody>
      </p:sp>
      <p:sp>
        <p:nvSpPr>
          <p:cNvPr id="2" name="Down Arrow 1"/>
          <p:cNvSpPr/>
          <p:nvPr/>
        </p:nvSpPr>
        <p:spPr>
          <a:xfrm rot="10800000">
            <a:off x="1638886" y="3826881"/>
            <a:ext cx="844062" cy="53457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p:txBody>
      </p:sp>
      <p:sp>
        <p:nvSpPr>
          <p:cNvPr id="7" name="Down Arrow 6"/>
          <p:cNvSpPr/>
          <p:nvPr/>
        </p:nvSpPr>
        <p:spPr>
          <a:xfrm rot="10800000">
            <a:off x="4583723" y="3826881"/>
            <a:ext cx="844062" cy="53457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p:txBody>
      </p:sp>
    </p:spTree>
    <p:extLst>
      <p:ext uri="{BB962C8B-B14F-4D97-AF65-F5344CB8AC3E}">
        <p14:creationId xmlns:p14="http://schemas.microsoft.com/office/powerpoint/2010/main" val="1224828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License Management</a:t>
            </a:r>
            <a:endParaRPr lang="en-US" dirty="0"/>
          </a:p>
        </p:txBody>
      </p:sp>
      <p:sp>
        <p:nvSpPr>
          <p:cNvPr id="4" name="Footer Placeholder 3"/>
          <p:cNvSpPr>
            <a:spLocks noGrp="1"/>
          </p:cNvSpPr>
          <p:nvPr>
            <p:ph type="ftr" sz="quarter" idx="3"/>
          </p:nvPr>
        </p:nvSpPr>
        <p:spPr/>
        <p:txBody>
          <a:bodyPr/>
          <a:lstStyle/>
          <a:p>
            <a:endParaRPr lang="en-US" dirty="0"/>
          </a:p>
        </p:txBody>
      </p:sp>
      <p:sp>
        <p:nvSpPr>
          <p:cNvPr id="2" name="TextBox 1"/>
          <p:cNvSpPr txBox="1"/>
          <p:nvPr/>
        </p:nvSpPr>
        <p:spPr>
          <a:xfrm>
            <a:off x="473242" y="1058780"/>
            <a:ext cx="7972926" cy="677108"/>
          </a:xfrm>
          <a:prstGeom prst="rect">
            <a:avLst/>
          </a:prstGeom>
          <a:noFill/>
        </p:spPr>
        <p:txBody>
          <a:bodyPr wrap="square" lIns="0" tIns="0" rIns="0" bIns="0" rtlCol="0">
            <a:spAutoFit/>
          </a:bodyPr>
          <a:lstStyle/>
          <a:p>
            <a:pPr indent="-457200">
              <a:buFont typeface="+mj-lt"/>
              <a:buAutoNum type="arabicPeriod"/>
            </a:pPr>
            <a:r>
              <a:rPr lang="en-US" sz="2200" dirty="0">
                <a:latin typeface="Arial Narrow" pitchFamily="34" charset="0"/>
              </a:rPr>
              <a:t>Users can choose an appropriate license</a:t>
            </a:r>
          </a:p>
          <a:p>
            <a:pPr indent="-457200">
              <a:buFont typeface="+mj-lt"/>
              <a:buAutoNum type="arabicPeriod"/>
            </a:pPr>
            <a:r>
              <a:rPr lang="en-US" sz="2200" dirty="0">
                <a:latin typeface="Arial Narrow" pitchFamily="34" charset="0"/>
              </a:rPr>
              <a:t>Specific folks can access specific </a:t>
            </a:r>
            <a:r>
              <a:rPr lang="en-US" sz="2200" dirty="0" smtClean="0">
                <a:latin typeface="Arial Narrow" pitchFamily="34" charset="0"/>
              </a:rPr>
              <a:t>licenses</a:t>
            </a:r>
            <a:endParaRPr lang="en-US" sz="2200" dirty="0">
              <a:latin typeface="Arial Narrow" pitchFamily="34" charset="0"/>
            </a:endParaRPr>
          </a:p>
        </p:txBody>
      </p:sp>
    </p:spTree>
    <p:extLst>
      <p:ext uri="{BB962C8B-B14F-4D97-AF65-F5344CB8AC3E}">
        <p14:creationId xmlns:p14="http://schemas.microsoft.com/office/powerpoint/2010/main" val="17168897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4462760"/>
          </a:xfrm>
          <a:prstGeom prst="rect">
            <a:avLst/>
          </a:prstGeom>
          <a:noFill/>
        </p:spPr>
        <p:txBody>
          <a:bodyPr wrap="square" lIns="0" tIns="0" rIns="0" bIns="0" rtlCol="0">
            <a:spAutoFit/>
          </a:bodyPr>
          <a:lstStyle/>
          <a:p>
            <a:endParaRPr lang="en-US" sz="1400" dirty="0" smtClean="0"/>
          </a:p>
          <a:p>
            <a:pPr lvl="0"/>
            <a:r>
              <a:rPr lang="en-US" sz="1400" b="1" dirty="0">
                <a:solidFill>
                  <a:schemeClr val="bg2">
                    <a:lumMod val="60000"/>
                    <a:lumOff val="40000"/>
                  </a:schemeClr>
                </a:solidFill>
                <a:latin typeface="Courier New" panose="02070309020205020404" pitchFamily="49" charset="0"/>
                <a:cs typeface="Courier New" panose="02070309020205020404" pitchFamily="49" charset="0"/>
              </a:rPr>
              <a:t>ptcstatus.bat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nopause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 </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perl</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 -ne "print $1, \"\t\", scalar(</a:t>
            </a:r>
            <a:r>
              <a:rPr lang="en-US" sz="1400" b="1" dirty="0" err="1">
                <a:solidFill>
                  <a:schemeClr val="bg2">
                    <a:lumMod val="60000"/>
                    <a:lumOff val="40000"/>
                  </a:schemeClr>
                </a:solidFill>
                <a:latin typeface="Courier New" panose="02070309020205020404" pitchFamily="49" charset="0"/>
                <a:cs typeface="Courier New" panose="02070309020205020404" pitchFamily="49" charset="0"/>
              </a:rPr>
              <a:t>localtime</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(time)), \"\t\", $2, \"\n\" if $_ =~ /\s+(</a:t>
            </a:r>
            <a:r>
              <a:rPr lang="en-US" sz="1400" b="1" dirty="0">
                <a:solidFill>
                  <a:schemeClr val="tx2"/>
                </a:solidFill>
                <a:latin typeface="Courier New" panose="02070309020205020404" pitchFamily="49" charset="0"/>
                <a:cs typeface="Courier New" panose="02070309020205020404" pitchFamily="49" charset="0"/>
              </a:rPr>
              <a:t>PROE_Flex3C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)\s+(\d+)\s+\d+/ "&gt;&gt;</a:t>
            </a:r>
            <a:r>
              <a:rPr lang="en-US" sz="1400" b="1" dirty="0">
                <a:solidFill>
                  <a:schemeClr val="accent5"/>
                </a:solidFill>
                <a:latin typeface="Courier New" panose="02070309020205020404" pitchFamily="49" charset="0"/>
                <a:cs typeface="Courier New" panose="02070309020205020404" pitchFamily="49" charset="0"/>
              </a:rPr>
              <a:t>c:\PTC\tracking\data-FLEX3C.txt</a:t>
            </a:r>
          </a:p>
          <a:p>
            <a:endParaRPr lang="en-US" sz="1400" dirty="0"/>
          </a:p>
          <a:p>
            <a:r>
              <a:rPr lang="en-US" sz="1400" dirty="0"/>
              <a:t>L</a:t>
            </a:r>
            <a:r>
              <a:rPr lang="en-US" sz="1400" dirty="0" smtClean="0"/>
              <a:t>ook </a:t>
            </a:r>
            <a:r>
              <a:rPr lang="en-US" sz="1400" dirty="0"/>
              <a:t>for </a:t>
            </a:r>
            <a:r>
              <a:rPr lang="en-US" sz="1400" dirty="0" smtClean="0"/>
              <a:t>this:</a:t>
            </a:r>
            <a:endParaRPr lang="en-US" sz="1400" dirty="0"/>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400" b="1" dirty="0">
                <a:solidFill>
                  <a:schemeClr val="tx2"/>
                </a:solidFill>
                <a:latin typeface="Courier New" panose="02070309020205020404" pitchFamily="49" charset="0"/>
                <a:cs typeface="Courier New" panose="02070309020205020404" pitchFamily="49" charset="0"/>
              </a:rPr>
              <a:t>PROE_Flex3C</a:t>
            </a:r>
            <a:r>
              <a:rPr lang="en-US" sz="1400" b="1" dirty="0">
                <a:solidFill>
                  <a:schemeClr val="bg2">
                    <a:lumMod val="60000"/>
                    <a:lumOff val="40000"/>
                  </a:schemeClr>
                </a:solidFill>
                <a:latin typeface="Courier New" panose="02070309020205020404" pitchFamily="49" charset="0"/>
                <a:cs typeface="Courier New" panose="02070309020205020404" pitchFamily="49" charset="0"/>
              </a:rPr>
              <a:t>)</a:t>
            </a:r>
          </a:p>
          <a:p>
            <a:r>
              <a:rPr lang="en-US" sz="1400" dirty="0"/>
              <a:t> </a:t>
            </a:r>
          </a:p>
          <a:p>
            <a:r>
              <a:rPr lang="en-US" sz="1400" dirty="0"/>
              <a:t>A</a:t>
            </a:r>
            <a:r>
              <a:rPr lang="en-US" sz="1400" dirty="0" smtClean="0"/>
              <a:t>ppend </a:t>
            </a:r>
            <a:r>
              <a:rPr lang="en-US" sz="1400" dirty="0"/>
              <a:t>the data </a:t>
            </a:r>
            <a:r>
              <a:rPr lang="en-US" sz="1400" dirty="0" smtClean="0"/>
              <a:t>to this file:</a:t>
            </a:r>
            <a:endParaRPr lang="en-US" sz="1400" dirty="0"/>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"&gt;&gt;</a:t>
            </a:r>
            <a:r>
              <a:rPr lang="en-US" sz="1400" b="1" dirty="0">
                <a:solidFill>
                  <a:schemeClr val="accent5"/>
                </a:solidFill>
                <a:latin typeface="Courier New" panose="02070309020205020404" pitchFamily="49" charset="0"/>
                <a:cs typeface="Courier New" panose="02070309020205020404" pitchFamily="49" charset="0"/>
              </a:rPr>
              <a:t>c:\PTC\tracking\data-FLEX3C.txt</a:t>
            </a:r>
          </a:p>
          <a:p>
            <a:r>
              <a:rPr lang="en-US" sz="1400" dirty="0" smtClean="0">
                <a:latin typeface="+mj-lt"/>
                <a:cs typeface="Courier New" panose="02070309020205020404" pitchFamily="49" charset="0"/>
              </a:rPr>
              <a:t> </a:t>
            </a:r>
          </a:p>
          <a:p>
            <a:r>
              <a:rPr lang="en-US" sz="1400" dirty="0" smtClean="0"/>
              <a:t>The output </a:t>
            </a:r>
            <a:r>
              <a:rPr lang="en-US" sz="1400" dirty="0"/>
              <a:t>line is tab delimited.</a:t>
            </a:r>
          </a:p>
          <a:p>
            <a:r>
              <a:rPr lang="en-US" sz="1400" b="1" dirty="0">
                <a:solidFill>
                  <a:schemeClr val="bg2">
                    <a:lumMod val="60000"/>
                    <a:lumOff val="40000"/>
                  </a:schemeClr>
                </a:solidFill>
                <a:latin typeface="Courier New" panose="02070309020205020404" pitchFamily="49" charset="0"/>
                <a:cs typeface="Courier New" panose="02070309020205020404" pitchFamily="49" charset="0"/>
              </a:rPr>
              <a:t>PROE_Flex3C	Fri May  9 11:46:51 2014	11</a:t>
            </a:r>
          </a:p>
          <a:p>
            <a:endParaRPr lang="en-US" sz="1400" dirty="0" smtClean="0">
              <a:latin typeface="+mj-lt"/>
              <a:cs typeface="Courier New" panose="02070309020205020404" pitchFamily="49" charset="0"/>
            </a:endParaRPr>
          </a:p>
          <a:p>
            <a:endParaRPr lang="en-US" sz="1400" dirty="0">
              <a:latin typeface="+mj-lt"/>
              <a:cs typeface="Courier New" panose="02070309020205020404" pitchFamily="49" charset="0"/>
            </a:endParaRPr>
          </a:p>
          <a:p>
            <a:endParaRPr lang="en-US" sz="1400" dirty="0" smtClean="0">
              <a:latin typeface="+mj-lt"/>
              <a:cs typeface="Courier New" panose="02070309020205020404" pitchFamily="49" charset="0"/>
            </a:endParaRPr>
          </a:p>
          <a:p>
            <a:endParaRPr lang="en-US" sz="1400" dirty="0">
              <a:latin typeface="+mj-lt"/>
              <a:cs typeface="Courier New" panose="02070309020205020404" pitchFamily="49" charset="0"/>
            </a:endParaRPr>
          </a:p>
          <a:p>
            <a:r>
              <a:rPr lang="en-US" sz="1400" dirty="0" smtClean="0">
                <a:latin typeface="+mj-lt"/>
                <a:cs typeface="Courier New" panose="02070309020205020404" pitchFamily="49" charset="0"/>
              </a:rPr>
              <a:t>Create a scheduled task to output data periodically    </a:t>
            </a:r>
          </a:p>
          <a:p>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schtasks</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/create /</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sc</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minute /</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mo</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15 /</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ru</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"System" /</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tn</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"Track PTC Licenses" /</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tr</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C:\PTC\Track_licenses.bat</a:t>
            </a:r>
          </a:p>
          <a:p>
            <a:endParaRPr lang="en-US" sz="1400" dirty="0">
              <a:latin typeface="+mj-lt"/>
              <a:cs typeface="Courier New" panose="02070309020205020404" pitchFamily="49" charset="0"/>
            </a:endParaRPr>
          </a:p>
          <a:p>
            <a:endParaRPr lang="en-US" sz="1400" dirty="0">
              <a:latin typeface="+mj-lt"/>
              <a:cs typeface="Courier New" panose="02070309020205020404" pitchFamily="49" charset="0"/>
            </a:endParaRPr>
          </a:p>
        </p:txBody>
      </p:sp>
      <p:sp>
        <p:nvSpPr>
          <p:cNvPr id="2" name="Down Arrow 1"/>
          <p:cNvSpPr/>
          <p:nvPr/>
        </p:nvSpPr>
        <p:spPr>
          <a:xfrm rot="10800000">
            <a:off x="1638886" y="3826881"/>
            <a:ext cx="844062" cy="53457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p:txBody>
      </p:sp>
      <p:sp>
        <p:nvSpPr>
          <p:cNvPr id="7" name="Down Arrow 6"/>
          <p:cNvSpPr/>
          <p:nvPr/>
        </p:nvSpPr>
        <p:spPr>
          <a:xfrm rot="10800000">
            <a:off x="4583723" y="3826881"/>
            <a:ext cx="844062" cy="53457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p:txBody>
      </p:sp>
    </p:spTree>
    <p:extLst>
      <p:ext uri="{BB962C8B-B14F-4D97-AF65-F5344CB8AC3E}">
        <p14:creationId xmlns:p14="http://schemas.microsoft.com/office/powerpoint/2010/main" val="30243028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584775"/>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Create a scheduled task to output data periodically    </a:t>
            </a:r>
          </a:p>
          <a:p>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schtasks</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/create </a:t>
            </a:r>
            <a:r>
              <a:rPr lang="en-US" sz="1000" b="1" dirty="0">
                <a:solidFill>
                  <a:schemeClr val="tx2"/>
                </a:solidFill>
                <a:latin typeface="Courier New" panose="02070309020205020404" pitchFamily="49" charset="0"/>
                <a:cs typeface="Courier New" panose="02070309020205020404" pitchFamily="49" charset="0"/>
              </a:rPr>
              <a:t>/</a:t>
            </a:r>
            <a:r>
              <a:rPr lang="en-US" sz="1000" b="1" dirty="0" err="1">
                <a:solidFill>
                  <a:schemeClr val="tx2"/>
                </a:solidFill>
                <a:latin typeface="Courier New" panose="02070309020205020404" pitchFamily="49" charset="0"/>
                <a:cs typeface="Courier New" panose="02070309020205020404" pitchFamily="49" charset="0"/>
              </a:rPr>
              <a:t>sc</a:t>
            </a:r>
            <a:r>
              <a:rPr lang="en-US" sz="1000" b="1" dirty="0">
                <a:solidFill>
                  <a:schemeClr val="tx2"/>
                </a:solidFill>
                <a:latin typeface="Courier New" panose="02070309020205020404" pitchFamily="49" charset="0"/>
                <a:cs typeface="Courier New" panose="02070309020205020404" pitchFamily="49" charset="0"/>
              </a:rPr>
              <a:t> minute /</a:t>
            </a:r>
            <a:r>
              <a:rPr lang="en-US" sz="1000" b="1" dirty="0" err="1">
                <a:solidFill>
                  <a:schemeClr val="tx2"/>
                </a:solidFill>
                <a:latin typeface="Courier New" panose="02070309020205020404" pitchFamily="49" charset="0"/>
                <a:cs typeface="Courier New" panose="02070309020205020404" pitchFamily="49" charset="0"/>
              </a:rPr>
              <a:t>mo</a:t>
            </a:r>
            <a:r>
              <a:rPr lang="en-US" sz="1000" b="1" dirty="0">
                <a:solidFill>
                  <a:schemeClr val="tx2"/>
                </a:solidFill>
                <a:latin typeface="Courier New" panose="02070309020205020404" pitchFamily="49" charset="0"/>
                <a:cs typeface="Courier New" panose="02070309020205020404" pitchFamily="49" charset="0"/>
              </a:rPr>
              <a:t> 15 </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ru</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"System" </a:t>
            </a:r>
            <a:r>
              <a:rPr lang="en-US" sz="1000" b="1" dirty="0">
                <a:solidFill>
                  <a:schemeClr val="accent5"/>
                </a:solidFill>
                <a:latin typeface="Courier New" panose="02070309020205020404" pitchFamily="49" charset="0"/>
                <a:cs typeface="Courier New" panose="02070309020205020404" pitchFamily="49" charset="0"/>
              </a:rPr>
              <a:t>/</a:t>
            </a:r>
            <a:r>
              <a:rPr lang="en-US" sz="1000" b="1" dirty="0" err="1">
                <a:solidFill>
                  <a:schemeClr val="accent5"/>
                </a:solidFill>
                <a:latin typeface="Courier New" panose="02070309020205020404" pitchFamily="49" charset="0"/>
                <a:cs typeface="Courier New" panose="02070309020205020404" pitchFamily="49" charset="0"/>
              </a:rPr>
              <a:t>tn</a:t>
            </a:r>
            <a:r>
              <a:rPr lang="en-US" sz="1000" b="1" dirty="0">
                <a:solidFill>
                  <a:schemeClr val="accent5"/>
                </a:solidFill>
                <a:latin typeface="Courier New" panose="02070309020205020404" pitchFamily="49" charset="0"/>
                <a:cs typeface="Courier New" panose="02070309020205020404" pitchFamily="49" charset="0"/>
              </a:rPr>
              <a:t> "Track PTC Licenses" </a:t>
            </a:r>
            <a:r>
              <a:rPr lang="en-US" sz="1000" b="1" dirty="0">
                <a:solidFill>
                  <a:schemeClr val="accent3"/>
                </a:solidFill>
                <a:latin typeface="Courier New" panose="02070309020205020404" pitchFamily="49" charset="0"/>
                <a:cs typeface="Courier New" panose="02070309020205020404" pitchFamily="49" charset="0"/>
              </a:rPr>
              <a:t>/</a:t>
            </a:r>
            <a:r>
              <a:rPr lang="en-US" sz="1000" b="1" dirty="0" err="1">
                <a:solidFill>
                  <a:schemeClr val="accent3"/>
                </a:solidFill>
                <a:latin typeface="Courier New" panose="02070309020205020404" pitchFamily="49" charset="0"/>
                <a:cs typeface="Courier New" panose="02070309020205020404" pitchFamily="49" charset="0"/>
              </a:rPr>
              <a:t>tr</a:t>
            </a:r>
            <a:r>
              <a:rPr lang="en-US" sz="1000" b="1" dirty="0">
                <a:solidFill>
                  <a:schemeClr val="accent3"/>
                </a:solidFill>
                <a:latin typeface="Courier New" panose="02070309020205020404" pitchFamily="49" charset="0"/>
                <a:cs typeface="Courier New" panose="02070309020205020404" pitchFamily="49" charset="0"/>
              </a:rPr>
              <a:t> C:\PTC\Track_licenses.bat</a:t>
            </a:r>
          </a:p>
          <a:p>
            <a:endParaRPr lang="en-US" sz="1400" dirty="0">
              <a:latin typeface="+mj-lt"/>
              <a:cs typeface="Courier New" panose="02070309020205020404" pitchFamily="49" charset="0"/>
            </a:endParaRPr>
          </a:p>
        </p:txBody>
      </p:sp>
    </p:spTree>
    <p:extLst>
      <p:ext uri="{BB962C8B-B14F-4D97-AF65-F5344CB8AC3E}">
        <p14:creationId xmlns:p14="http://schemas.microsoft.com/office/powerpoint/2010/main" val="7873379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1231106"/>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Create a scheduled task to output data periodically    </a:t>
            </a:r>
          </a:p>
          <a:p>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schtasks</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/create </a:t>
            </a:r>
            <a:r>
              <a:rPr lang="en-US" sz="1000" b="1" dirty="0">
                <a:solidFill>
                  <a:schemeClr val="tx2"/>
                </a:solidFill>
                <a:latin typeface="Courier New" panose="02070309020205020404" pitchFamily="49" charset="0"/>
                <a:cs typeface="Courier New" panose="02070309020205020404" pitchFamily="49" charset="0"/>
              </a:rPr>
              <a:t>/</a:t>
            </a:r>
            <a:r>
              <a:rPr lang="en-US" sz="1000" b="1" dirty="0" err="1">
                <a:solidFill>
                  <a:schemeClr val="tx2"/>
                </a:solidFill>
                <a:latin typeface="Courier New" panose="02070309020205020404" pitchFamily="49" charset="0"/>
                <a:cs typeface="Courier New" panose="02070309020205020404" pitchFamily="49" charset="0"/>
              </a:rPr>
              <a:t>sc</a:t>
            </a:r>
            <a:r>
              <a:rPr lang="en-US" sz="1000" b="1" dirty="0">
                <a:solidFill>
                  <a:schemeClr val="tx2"/>
                </a:solidFill>
                <a:latin typeface="Courier New" panose="02070309020205020404" pitchFamily="49" charset="0"/>
                <a:cs typeface="Courier New" panose="02070309020205020404" pitchFamily="49" charset="0"/>
              </a:rPr>
              <a:t> minute /</a:t>
            </a:r>
            <a:r>
              <a:rPr lang="en-US" sz="1000" b="1" dirty="0" err="1">
                <a:solidFill>
                  <a:schemeClr val="tx2"/>
                </a:solidFill>
                <a:latin typeface="Courier New" panose="02070309020205020404" pitchFamily="49" charset="0"/>
                <a:cs typeface="Courier New" panose="02070309020205020404" pitchFamily="49" charset="0"/>
              </a:rPr>
              <a:t>mo</a:t>
            </a:r>
            <a:r>
              <a:rPr lang="en-US" sz="1000" b="1" dirty="0">
                <a:solidFill>
                  <a:schemeClr val="tx2"/>
                </a:solidFill>
                <a:latin typeface="Courier New" panose="02070309020205020404" pitchFamily="49" charset="0"/>
                <a:cs typeface="Courier New" panose="02070309020205020404" pitchFamily="49" charset="0"/>
              </a:rPr>
              <a:t> 15 </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ru</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"System" </a:t>
            </a:r>
            <a:r>
              <a:rPr lang="en-US" sz="1000" b="1" dirty="0">
                <a:solidFill>
                  <a:schemeClr val="accent5"/>
                </a:solidFill>
                <a:latin typeface="Courier New" panose="02070309020205020404" pitchFamily="49" charset="0"/>
                <a:cs typeface="Courier New" panose="02070309020205020404" pitchFamily="49" charset="0"/>
              </a:rPr>
              <a:t>/</a:t>
            </a:r>
            <a:r>
              <a:rPr lang="en-US" sz="1000" b="1" dirty="0" err="1">
                <a:solidFill>
                  <a:schemeClr val="accent5"/>
                </a:solidFill>
                <a:latin typeface="Courier New" panose="02070309020205020404" pitchFamily="49" charset="0"/>
                <a:cs typeface="Courier New" panose="02070309020205020404" pitchFamily="49" charset="0"/>
              </a:rPr>
              <a:t>tn</a:t>
            </a:r>
            <a:r>
              <a:rPr lang="en-US" sz="1000" b="1" dirty="0">
                <a:solidFill>
                  <a:schemeClr val="accent5"/>
                </a:solidFill>
                <a:latin typeface="Courier New" panose="02070309020205020404" pitchFamily="49" charset="0"/>
                <a:cs typeface="Courier New" panose="02070309020205020404" pitchFamily="49" charset="0"/>
              </a:rPr>
              <a:t> "Track PTC Licenses" </a:t>
            </a:r>
            <a:r>
              <a:rPr lang="en-US" sz="1000" b="1" dirty="0">
                <a:solidFill>
                  <a:schemeClr val="accent3"/>
                </a:solidFill>
                <a:latin typeface="Courier New" panose="02070309020205020404" pitchFamily="49" charset="0"/>
                <a:cs typeface="Courier New" panose="02070309020205020404" pitchFamily="49" charset="0"/>
              </a:rPr>
              <a:t>/</a:t>
            </a:r>
            <a:r>
              <a:rPr lang="en-US" sz="1000" b="1" dirty="0" err="1">
                <a:solidFill>
                  <a:schemeClr val="accent3"/>
                </a:solidFill>
                <a:latin typeface="Courier New" panose="02070309020205020404" pitchFamily="49" charset="0"/>
                <a:cs typeface="Courier New" panose="02070309020205020404" pitchFamily="49" charset="0"/>
              </a:rPr>
              <a:t>tr</a:t>
            </a:r>
            <a:r>
              <a:rPr lang="en-US" sz="1000" b="1" dirty="0">
                <a:solidFill>
                  <a:schemeClr val="accent3"/>
                </a:solidFill>
                <a:latin typeface="Courier New" panose="02070309020205020404" pitchFamily="49" charset="0"/>
                <a:cs typeface="Courier New" panose="02070309020205020404" pitchFamily="49" charset="0"/>
              </a:rPr>
              <a:t> C:\PTC\Track_licenses.bat</a:t>
            </a:r>
          </a:p>
          <a:p>
            <a:endParaRPr lang="en-US" sz="1400" dirty="0">
              <a:latin typeface="+mj-lt"/>
              <a:cs typeface="Courier New" panose="02070309020205020404" pitchFamily="49" charset="0"/>
            </a:endParaRPr>
          </a:p>
          <a:p>
            <a:r>
              <a:rPr lang="en-US" sz="1400" dirty="0"/>
              <a:t>run the script every 15 minutes:</a:t>
            </a:r>
          </a:p>
          <a:p>
            <a:r>
              <a:rPr lang="en-US" sz="1400" dirty="0">
                <a:solidFill>
                  <a:schemeClr val="tx2"/>
                </a:solidFill>
              </a:rPr>
              <a:t>/</a:t>
            </a:r>
            <a:r>
              <a:rPr lang="en-US" sz="1400" dirty="0" err="1">
                <a:solidFill>
                  <a:schemeClr val="tx2"/>
                </a:solidFill>
              </a:rPr>
              <a:t>sc</a:t>
            </a:r>
            <a:r>
              <a:rPr lang="en-US" sz="1400" dirty="0">
                <a:solidFill>
                  <a:schemeClr val="tx2"/>
                </a:solidFill>
              </a:rPr>
              <a:t> minute /</a:t>
            </a:r>
            <a:r>
              <a:rPr lang="en-US" sz="1400" dirty="0" err="1">
                <a:solidFill>
                  <a:schemeClr val="tx2"/>
                </a:solidFill>
              </a:rPr>
              <a:t>mo</a:t>
            </a:r>
            <a:r>
              <a:rPr lang="en-US" sz="1400" dirty="0">
                <a:solidFill>
                  <a:schemeClr val="tx2"/>
                </a:solidFill>
              </a:rPr>
              <a:t> 15</a:t>
            </a:r>
          </a:p>
          <a:p>
            <a:r>
              <a:rPr lang="en-US" sz="1400" dirty="0"/>
              <a:t> </a:t>
            </a:r>
          </a:p>
        </p:txBody>
      </p:sp>
    </p:spTree>
    <p:extLst>
      <p:ext uri="{BB962C8B-B14F-4D97-AF65-F5344CB8AC3E}">
        <p14:creationId xmlns:p14="http://schemas.microsoft.com/office/powerpoint/2010/main" val="17006102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1877437"/>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Create a scheduled task to output data periodically    </a:t>
            </a:r>
          </a:p>
          <a:p>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schtasks</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/create </a:t>
            </a:r>
            <a:r>
              <a:rPr lang="en-US" sz="1000" b="1" dirty="0">
                <a:solidFill>
                  <a:schemeClr val="tx2"/>
                </a:solidFill>
                <a:latin typeface="Courier New" panose="02070309020205020404" pitchFamily="49" charset="0"/>
                <a:cs typeface="Courier New" panose="02070309020205020404" pitchFamily="49" charset="0"/>
              </a:rPr>
              <a:t>/</a:t>
            </a:r>
            <a:r>
              <a:rPr lang="en-US" sz="1000" b="1" dirty="0" err="1">
                <a:solidFill>
                  <a:schemeClr val="tx2"/>
                </a:solidFill>
                <a:latin typeface="Courier New" panose="02070309020205020404" pitchFamily="49" charset="0"/>
                <a:cs typeface="Courier New" panose="02070309020205020404" pitchFamily="49" charset="0"/>
              </a:rPr>
              <a:t>sc</a:t>
            </a:r>
            <a:r>
              <a:rPr lang="en-US" sz="1000" b="1" dirty="0">
                <a:solidFill>
                  <a:schemeClr val="tx2"/>
                </a:solidFill>
                <a:latin typeface="Courier New" panose="02070309020205020404" pitchFamily="49" charset="0"/>
                <a:cs typeface="Courier New" panose="02070309020205020404" pitchFamily="49" charset="0"/>
              </a:rPr>
              <a:t> minute /</a:t>
            </a:r>
            <a:r>
              <a:rPr lang="en-US" sz="1000" b="1" dirty="0" err="1">
                <a:solidFill>
                  <a:schemeClr val="tx2"/>
                </a:solidFill>
                <a:latin typeface="Courier New" panose="02070309020205020404" pitchFamily="49" charset="0"/>
                <a:cs typeface="Courier New" panose="02070309020205020404" pitchFamily="49" charset="0"/>
              </a:rPr>
              <a:t>mo</a:t>
            </a:r>
            <a:r>
              <a:rPr lang="en-US" sz="1000" b="1" dirty="0">
                <a:solidFill>
                  <a:schemeClr val="tx2"/>
                </a:solidFill>
                <a:latin typeface="Courier New" panose="02070309020205020404" pitchFamily="49" charset="0"/>
                <a:cs typeface="Courier New" panose="02070309020205020404" pitchFamily="49" charset="0"/>
              </a:rPr>
              <a:t> 15 </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ru</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"System" </a:t>
            </a:r>
            <a:r>
              <a:rPr lang="en-US" sz="1000" b="1" dirty="0">
                <a:solidFill>
                  <a:schemeClr val="accent5"/>
                </a:solidFill>
                <a:latin typeface="Courier New" panose="02070309020205020404" pitchFamily="49" charset="0"/>
                <a:cs typeface="Courier New" panose="02070309020205020404" pitchFamily="49" charset="0"/>
              </a:rPr>
              <a:t>/</a:t>
            </a:r>
            <a:r>
              <a:rPr lang="en-US" sz="1000" b="1" dirty="0" err="1">
                <a:solidFill>
                  <a:schemeClr val="accent5"/>
                </a:solidFill>
                <a:latin typeface="Courier New" panose="02070309020205020404" pitchFamily="49" charset="0"/>
                <a:cs typeface="Courier New" panose="02070309020205020404" pitchFamily="49" charset="0"/>
              </a:rPr>
              <a:t>tn</a:t>
            </a:r>
            <a:r>
              <a:rPr lang="en-US" sz="1000" b="1" dirty="0">
                <a:solidFill>
                  <a:schemeClr val="accent5"/>
                </a:solidFill>
                <a:latin typeface="Courier New" panose="02070309020205020404" pitchFamily="49" charset="0"/>
                <a:cs typeface="Courier New" panose="02070309020205020404" pitchFamily="49" charset="0"/>
              </a:rPr>
              <a:t> "Track PTC Licenses" </a:t>
            </a:r>
            <a:r>
              <a:rPr lang="en-US" sz="1000" b="1" dirty="0">
                <a:solidFill>
                  <a:schemeClr val="accent3"/>
                </a:solidFill>
                <a:latin typeface="Courier New" panose="02070309020205020404" pitchFamily="49" charset="0"/>
                <a:cs typeface="Courier New" panose="02070309020205020404" pitchFamily="49" charset="0"/>
              </a:rPr>
              <a:t>/</a:t>
            </a:r>
            <a:r>
              <a:rPr lang="en-US" sz="1000" b="1" dirty="0" err="1">
                <a:solidFill>
                  <a:schemeClr val="accent3"/>
                </a:solidFill>
                <a:latin typeface="Courier New" panose="02070309020205020404" pitchFamily="49" charset="0"/>
                <a:cs typeface="Courier New" panose="02070309020205020404" pitchFamily="49" charset="0"/>
              </a:rPr>
              <a:t>tr</a:t>
            </a:r>
            <a:r>
              <a:rPr lang="en-US" sz="1000" b="1" dirty="0">
                <a:solidFill>
                  <a:schemeClr val="accent3"/>
                </a:solidFill>
                <a:latin typeface="Courier New" panose="02070309020205020404" pitchFamily="49" charset="0"/>
                <a:cs typeface="Courier New" panose="02070309020205020404" pitchFamily="49" charset="0"/>
              </a:rPr>
              <a:t> C:\PTC\Track_licenses.bat</a:t>
            </a:r>
          </a:p>
          <a:p>
            <a:endParaRPr lang="en-US" sz="1400" dirty="0">
              <a:latin typeface="+mj-lt"/>
              <a:cs typeface="Courier New" panose="02070309020205020404" pitchFamily="49" charset="0"/>
            </a:endParaRPr>
          </a:p>
          <a:p>
            <a:r>
              <a:rPr lang="en-US" sz="1400" dirty="0"/>
              <a:t>run the script every 15 minutes:</a:t>
            </a:r>
          </a:p>
          <a:p>
            <a:r>
              <a:rPr lang="en-US" sz="1400" dirty="0">
                <a:solidFill>
                  <a:schemeClr val="tx2"/>
                </a:solidFill>
              </a:rPr>
              <a:t>/</a:t>
            </a:r>
            <a:r>
              <a:rPr lang="en-US" sz="1400" dirty="0" err="1">
                <a:solidFill>
                  <a:schemeClr val="tx2"/>
                </a:solidFill>
              </a:rPr>
              <a:t>sc</a:t>
            </a:r>
            <a:r>
              <a:rPr lang="en-US" sz="1400" dirty="0">
                <a:solidFill>
                  <a:schemeClr val="tx2"/>
                </a:solidFill>
              </a:rPr>
              <a:t> minute /</a:t>
            </a:r>
            <a:r>
              <a:rPr lang="en-US" sz="1400" dirty="0" err="1">
                <a:solidFill>
                  <a:schemeClr val="tx2"/>
                </a:solidFill>
              </a:rPr>
              <a:t>mo</a:t>
            </a:r>
            <a:r>
              <a:rPr lang="en-US" sz="1400" dirty="0">
                <a:solidFill>
                  <a:schemeClr val="tx2"/>
                </a:solidFill>
              </a:rPr>
              <a:t> 15</a:t>
            </a:r>
          </a:p>
          <a:p>
            <a:r>
              <a:rPr lang="en-US" sz="1400" dirty="0"/>
              <a:t> </a:t>
            </a:r>
          </a:p>
          <a:p>
            <a:r>
              <a:rPr lang="en-US" sz="1400" dirty="0" smtClean="0"/>
              <a:t>Name </a:t>
            </a:r>
            <a:r>
              <a:rPr lang="en-US" sz="1400" dirty="0"/>
              <a:t>of the </a:t>
            </a:r>
            <a:r>
              <a:rPr lang="en-US" sz="1400" dirty="0" smtClean="0"/>
              <a:t>scheduled task:</a:t>
            </a:r>
            <a:endParaRPr lang="en-US" sz="1400" dirty="0"/>
          </a:p>
          <a:p>
            <a:r>
              <a:rPr lang="en-US" sz="1400" dirty="0">
                <a:solidFill>
                  <a:schemeClr val="accent5"/>
                </a:solidFill>
              </a:rPr>
              <a:t>/</a:t>
            </a:r>
            <a:r>
              <a:rPr lang="en-US" sz="1400" dirty="0" err="1">
                <a:solidFill>
                  <a:schemeClr val="accent5"/>
                </a:solidFill>
              </a:rPr>
              <a:t>tn</a:t>
            </a:r>
            <a:r>
              <a:rPr lang="en-US" sz="1400" dirty="0">
                <a:solidFill>
                  <a:schemeClr val="accent5"/>
                </a:solidFill>
              </a:rPr>
              <a:t> "Track PTC Licenses"</a:t>
            </a:r>
          </a:p>
          <a:p>
            <a:r>
              <a:rPr lang="en-US" sz="1400" dirty="0"/>
              <a:t> </a:t>
            </a:r>
          </a:p>
        </p:txBody>
      </p:sp>
    </p:spTree>
    <p:extLst>
      <p:ext uri="{BB962C8B-B14F-4D97-AF65-F5344CB8AC3E}">
        <p14:creationId xmlns:p14="http://schemas.microsoft.com/office/powerpoint/2010/main" val="11172115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2523768"/>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Create a scheduled task to output data periodically    </a:t>
            </a:r>
          </a:p>
          <a:p>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schtasks</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/create </a:t>
            </a:r>
            <a:r>
              <a:rPr lang="en-US" sz="1000" b="1" dirty="0">
                <a:solidFill>
                  <a:schemeClr val="tx2"/>
                </a:solidFill>
                <a:latin typeface="Courier New" panose="02070309020205020404" pitchFamily="49" charset="0"/>
                <a:cs typeface="Courier New" panose="02070309020205020404" pitchFamily="49" charset="0"/>
              </a:rPr>
              <a:t>/</a:t>
            </a:r>
            <a:r>
              <a:rPr lang="en-US" sz="1000" b="1" dirty="0" err="1">
                <a:solidFill>
                  <a:schemeClr val="tx2"/>
                </a:solidFill>
                <a:latin typeface="Courier New" panose="02070309020205020404" pitchFamily="49" charset="0"/>
                <a:cs typeface="Courier New" panose="02070309020205020404" pitchFamily="49" charset="0"/>
              </a:rPr>
              <a:t>sc</a:t>
            </a:r>
            <a:r>
              <a:rPr lang="en-US" sz="1000" b="1" dirty="0">
                <a:solidFill>
                  <a:schemeClr val="tx2"/>
                </a:solidFill>
                <a:latin typeface="Courier New" panose="02070309020205020404" pitchFamily="49" charset="0"/>
                <a:cs typeface="Courier New" panose="02070309020205020404" pitchFamily="49" charset="0"/>
              </a:rPr>
              <a:t> minute /</a:t>
            </a:r>
            <a:r>
              <a:rPr lang="en-US" sz="1000" b="1" dirty="0" err="1">
                <a:solidFill>
                  <a:schemeClr val="tx2"/>
                </a:solidFill>
                <a:latin typeface="Courier New" panose="02070309020205020404" pitchFamily="49" charset="0"/>
                <a:cs typeface="Courier New" panose="02070309020205020404" pitchFamily="49" charset="0"/>
              </a:rPr>
              <a:t>mo</a:t>
            </a:r>
            <a:r>
              <a:rPr lang="en-US" sz="1000" b="1" dirty="0">
                <a:solidFill>
                  <a:schemeClr val="tx2"/>
                </a:solidFill>
                <a:latin typeface="Courier New" panose="02070309020205020404" pitchFamily="49" charset="0"/>
                <a:cs typeface="Courier New" panose="02070309020205020404" pitchFamily="49" charset="0"/>
              </a:rPr>
              <a:t> 15 </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ru</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"System" </a:t>
            </a:r>
            <a:r>
              <a:rPr lang="en-US" sz="1000" b="1" dirty="0">
                <a:solidFill>
                  <a:schemeClr val="accent5"/>
                </a:solidFill>
                <a:latin typeface="Courier New" panose="02070309020205020404" pitchFamily="49" charset="0"/>
                <a:cs typeface="Courier New" panose="02070309020205020404" pitchFamily="49" charset="0"/>
              </a:rPr>
              <a:t>/</a:t>
            </a:r>
            <a:r>
              <a:rPr lang="en-US" sz="1000" b="1" dirty="0" err="1">
                <a:solidFill>
                  <a:schemeClr val="accent5"/>
                </a:solidFill>
                <a:latin typeface="Courier New" panose="02070309020205020404" pitchFamily="49" charset="0"/>
                <a:cs typeface="Courier New" panose="02070309020205020404" pitchFamily="49" charset="0"/>
              </a:rPr>
              <a:t>tn</a:t>
            </a:r>
            <a:r>
              <a:rPr lang="en-US" sz="1000" b="1" dirty="0">
                <a:solidFill>
                  <a:schemeClr val="accent5"/>
                </a:solidFill>
                <a:latin typeface="Courier New" panose="02070309020205020404" pitchFamily="49" charset="0"/>
                <a:cs typeface="Courier New" panose="02070309020205020404" pitchFamily="49" charset="0"/>
              </a:rPr>
              <a:t> "Track PTC Licenses" </a:t>
            </a:r>
            <a:r>
              <a:rPr lang="en-US" sz="1000" b="1" dirty="0">
                <a:solidFill>
                  <a:schemeClr val="accent3"/>
                </a:solidFill>
                <a:latin typeface="Courier New" panose="02070309020205020404" pitchFamily="49" charset="0"/>
                <a:cs typeface="Courier New" panose="02070309020205020404" pitchFamily="49" charset="0"/>
              </a:rPr>
              <a:t>/</a:t>
            </a:r>
            <a:r>
              <a:rPr lang="en-US" sz="1000" b="1" dirty="0" err="1">
                <a:solidFill>
                  <a:schemeClr val="accent3"/>
                </a:solidFill>
                <a:latin typeface="Courier New" panose="02070309020205020404" pitchFamily="49" charset="0"/>
                <a:cs typeface="Courier New" panose="02070309020205020404" pitchFamily="49" charset="0"/>
              </a:rPr>
              <a:t>tr</a:t>
            </a:r>
            <a:r>
              <a:rPr lang="en-US" sz="1000" b="1" dirty="0">
                <a:solidFill>
                  <a:schemeClr val="accent3"/>
                </a:solidFill>
                <a:latin typeface="Courier New" panose="02070309020205020404" pitchFamily="49" charset="0"/>
                <a:cs typeface="Courier New" panose="02070309020205020404" pitchFamily="49" charset="0"/>
              </a:rPr>
              <a:t> C:\PTC\Track_licenses.bat</a:t>
            </a:r>
          </a:p>
          <a:p>
            <a:endParaRPr lang="en-US" sz="1400" dirty="0">
              <a:latin typeface="+mj-lt"/>
              <a:cs typeface="Courier New" panose="02070309020205020404" pitchFamily="49" charset="0"/>
            </a:endParaRPr>
          </a:p>
          <a:p>
            <a:r>
              <a:rPr lang="en-US" sz="1400" dirty="0"/>
              <a:t>run the script every 15 minutes:</a:t>
            </a:r>
          </a:p>
          <a:p>
            <a:r>
              <a:rPr lang="en-US" sz="1400" dirty="0">
                <a:solidFill>
                  <a:schemeClr val="tx2"/>
                </a:solidFill>
              </a:rPr>
              <a:t>/</a:t>
            </a:r>
            <a:r>
              <a:rPr lang="en-US" sz="1400" dirty="0" err="1">
                <a:solidFill>
                  <a:schemeClr val="tx2"/>
                </a:solidFill>
              </a:rPr>
              <a:t>sc</a:t>
            </a:r>
            <a:r>
              <a:rPr lang="en-US" sz="1400" dirty="0">
                <a:solidFill>
                  <a:schemeClr val="tx2"/>
                </a:solidFill>
              </a:rPr>
              <a:t> minute /</a:t>
            </a:r>
            <a:r>
              <a:rPr lang="en-US" sz="1400" dirty="0" err="1">
                <a:solidFill>
                  <a:schemeClr val="tx2"/>
                </a:solidFill>
              </a:rPr>
              <a:t>mo</a:t>
            </a:r>
            <a:r>
              <a:rPr lang="en-US" sz="1400" dirty="0">
                <a:solidFill>
                  <a:schemeClr val="tx2"/>
                </a:solidFill>
              </a:rPr>
              <a:t> 15</a:t>
            </a:r>
          </a:p>
          <a:p>
            <a:r>
              <a:rPr lang="en-US" sz="1400" dirty="0"/>
              <a:t> </a:t>
            </a:r>
          </a:p>
          <a:p>
            <a:r>
              <a:rPr lang="en-US" sz="1400" dirty="0" smtClean="0"/>
              <a:t>Name </a:t>
            </a:r>
            <a:r>
              <a:rPr lang="en-US" sz="1400" dirty="0"/>
              <a:t>of the </a:t>
            </a:r>
            <a:r>
              <a:rPr lang="en-US" sz="1400" dirty="0" smtClean="0"/>
              <a:t>scheduled task:</a:t>
            </a:r>
            <a:endParaRPr lang="en-US" sz="1400" dirty="0"/>
          </a:p>
          <a:p>
            <a:r>
              <a:rPr lang="en-US" sz="1400" dirty="0">
                <a:solidFill>
                  <a:schemeClr val="accent5"/>
                </a:solidFill>
              </a:rPr>
              <a:t>/</a:t>
            </a:r>
            <a:r>
              <a:rPr lang="en-US" sz="1400" dirty="0" err="1">
                <a:solidFill>
                  <a:schemeClr val="accent5"/>
                </a:solidFill>
              </a:rPr>
              <a:t>tn</a:t>
            </a:r>
            <a:r>
              <a:rPr lang="en-US" sz="1400" dirty="0">
                <a:solidFill>
                  <a:schemeClr val="accent5"/>
                </a:solidFill>
              </a:rPr>
              <a:t> "Track PTC Licenses"</a:t>
            </a:r>
          </a:p>
          <a:p>
            <a:r>
              <a:rPr lang="en-US" sz="1400" dirty="0"/>
              <a:t> </a:t>
            </a:r>
          </a:p>
          <a:p>
            <a:r>
              <a:rPr lang="en-US" sz="1400" dirty="0"/>
              <a:t>C</a:t>
            </a:r>
            <a:r>
              <a:rPr lang="en-US" sz="1400" dirty="0" smtClean="0"/>
              <a:t>ommand </a:t>
            </a:r>
            <a:r>
              <a:rPr lang="en-US" sz="1400" dirty="0"/>
              <a:t>to run: (my bat file)</a:t>
            </a:r>
          </a:p>
          <a:p>
            <a:r>
              <a:rPr lang="en-US" sz="1400" dirty="0">
                <a:solidFill>
                  <a:schemeClr val="accent3"/>
                </a:solidFill>
              </a:rPr>
              <a:t>/</a:t>
            </a:r>
            <a:r>
              <a:rPr lang="en-US" sz="1400" dirty="0" err="1">
                <a:solidFill>
                  <a:schemeClr val="accent3"/>
                </a:solidFill>
              </a:rPr>
              <a:t>tr</a:t>
            </a:r>
            <a:r>
              <a:rPr lang="en-US" sz="1400" dirty="0">
                <a:solidFill>
                  <a:schemeClr val="accent3"/>
                </a:solidFill>
              </a:rPr>
              <a:t> C:\PTC\Track_licenses.bat</a:t>
            </a:r>
          </a:p>
          <a:p>
            <a:endParaRPr lang="en-US" sz="1400" dirty="0" smtClean="0">
              <a:latin typeface="+mj-lt"/>
              <a:cs typeface="Courier New" panose="02070309020205020404" pitchFamily="49" charset="0"/>
            </a:endParaRPr>
          </a:p>
        </p:txBody>
      </p:sp>
    </p:spTree>
    <p:extLst>
      <p:ext uri="{BB962C8B-B14F-4D97-AF65-F5344CB8AC3E}">
        <p14:creationId xmlns:p14="http://schemas.microsoft.com/office/powerpoint/2010/main" val="41921604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2954655"/>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Create a scheduled task to output data periodically    </a:t>
            </a:r>
          </a:p>
          <a:p>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schtasks</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/create </a:t>
            </a:r>
            <a:r>
              <a:rPr lang="en-US" sz="1000" b="1" dirty="0">
                <a:solidFill>
                  <a:schemeClr val="tx2"/>
                </a:solidFill>
                <a:latin typeface="Courier New" panose="02070309020205020404" pitchFamily="49" charset="0"/>
                <a:cs typeface="Courier New" panose="02070309020205020404" pitchFamily="49" charset="0"/>
              </a:rPr>
              <a:t>/</a:t>
            </a:r>
            <a:r>
              <a:rPr lang="en-US" sz="1000" b="1" dirty="0" err="1">
                <a:solidFill>
                  <a:schemeClr val="tx2"/>
                </a:solidFill>
                <a:latin typeface="Courier New" panose="02070309020205020404" pitchFamily="49" charset="0"/>
                <a:cs typeface="Courier New" panose="02070309020205020404" pitchFamily="49" charset="0"/>
              </a:rPr>
              <a:t>sc</a:t>
            </a:r>
            <a:r>
              <a:rPr lang="en-US" sz="1000" b="1" dirty="0">
                <a:solidFill>
                  <a:schemeClr val="tx2"/>
                </a:solidFill>
                <a:latin typeface="Courier New" panose="02070309020205020404" pitchFamily="49" charset="0"/>
                <a:cs typeface="Courier New" panose="02070309020205020404" pitchFamily="49" charset="0"/>
              </a:rPr>
              <a:t> minute /</a:t>
            </a:r>
            <a:r>
              <a:rPr lang="en-US" sz="1000" b="1" dirty="0" err="1">
                <a:solidFill>
                  <a:schemeClr val="tx2"/>
                </a:solidFill>
                <a:latin typeface="Courier New" panose="02070309020205020404" pitchFamily="49" charset="0"/>
                <a:cs typeface="Courier New" panose="02070309020205020404" pitchFamily="49" charset="0"/>
              </a:rPr>
              <a:t>mo</a:t>
            </a:r>
            <a:r>
              <a:rPr lang="en-US" sz="1000" b="1" dirty="0">
                <a:solidFill>
                  <a:schemeClr val="tx2"/>
                </a:solidFill>
                <a:latin typeface="Courier New" panose="02070309020205020404" pitchFamily="49" charset="0"/>
                <a:cs typeface="Courier New" panose="02070309020205020404" pitchFamily="49" charset="0"/>
              </a:rPr>
              <a:t> 15 </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ru</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"System" </a:t>
            </a:r>
            <a:r>
              <a:rPr lang="en-US" sz="1000" b="1" dirty="0">
                <a:solidFill>
                  <a:schemeClr val="accent5"/>
                </a:solidFill>
                <a:latin typeface="Courier New" panose="02070309020205020404" pitchFamily="49" charset="0"/>
                <a:cs typeface="Courier New" panose="02070309020205020404" pitchFamily="49" charset="0"/>
              </a:rPr>
              <a:t>/</a:t>
            </a:r>
            <a:r>
              <a:rPr lang="en-US" sz="1000" b="1" dirty="0" err="1">
                <a:solidFill>
                  <a:schemeClr val="accent5"/>
                </a:solidFill>
                <a:latin typeface="Courier New" panose="02070309020205020404" pitchFamily="49" charset="0"/>
                <a:cs typeface="Courier New" panose="02070309020205020404" pitchFamily="49" charset="0"/>
              </a:rPr>
              <a:t>tn</a:t>
            </a:r>
            <a:r>
              <a:rPr lang="en-US" sz="1000" b="1" dirty="0">
                <a:solidFill>
                  <a:schemeClr val="accent5"/>
                </a:solidFill>
                <a:latin typeface="Courier New" panose="02070309020205020404" pitchFamily="49" charset="0"/>
                <a:cs typeface="Courier New" panose="02070309020205020404" pitchFamily="49" charset="0"/>
              </a:rPr>
              <a:t> "Track PTC Licenses" </a:t>
            </a:r>
            <a:r>
              <a:rPr lang="en-US" sz="1000" b="1" dirty="0">
                <a:solidFill>
                  <a:schemeClr val="accent3"/>
                </a:solidFill>
                <a:latin typeface="Courier New" panose="02070309020205020404" pitchFamily="49" charset="0"/>
                <a:cs typeface="Courier New" panose="02070309020205020404" pitchFamily="49" charset="0"/>
              </a:rPr>
              <a:t>/</a:t>
            </a:r>
            <a:r>
              <a:rPr lang="en-US" sz="1000" b="1" dirty="0" err="1">
                <a:solidFill>
                  <a:schemeClr val="accent3"/>
                </a:solidFill>
                <a:latin typeface="Courier New" panose="02070309020205020404" pitchFamily="49" charset="0"/>
                <a:cs typeface="Courier New" panose="02070309020205020404" pitchFamily="49" charset="0"/>
              </a:rPr>
              <a:t>tr</a:t>
            </a:r>
            <a:r>
              <a:rPr lang="en-US" sz="1000" b="1" dirty="0">
                <a:solidFill>
                  <a:schemeClr val="accent3"/>
                </a:solidFill>
                <a:latin typeface="Courier New" panose="02070309020205020404" pitchFamily="49" charset="0"/>
                <a:cs typeface="Courier New" panose="02070309020205020404" pitchFamily="49" charset="0"/>
              </a:rPr>
              <a:t> C:\PTC\Track_licenses.bat</a:t>
            </a:r>
          </a:p>
          <a:p>
            <a:endParaRPr lang="en-US" sz="1400" dirty="0">
              <a:latin typeface="+mj-lt"/>
              <a:cs typeface="Courier New" panose="02070309020205020404" pitchFamily="49" charset="0"/>
            </a:endParaRPr>
          </a:p>
          <a:p>
            <a:r>
              <a:rPr lang="en-US" sz="1400" dirty="0"/>
              <a:t>run the script every 15 minutes:</a:t>
            </a:r>
          </a:p>
          <a:p>
            <a:r>
              <a:rPr lang="en-US" sz="1400" dirty="0">
                <a:solidFill>
                  <a:schemeClr val="tx2"/>
                </a:solidFill>
              </a:rPr>
              <a:t>/</a:t>
            </a:r>
            <a:r>
              <a:rPr lang="en-US" sz="1400" dirty="0" err="1">
                <a:solidFill>
                  <a:schemeClr val="tx2"/>
                </a:solidFill>
              </a:rPr>
              <a:t>sc</a:t>
            </a:r>
            <a:r>
              <a:rPr lang="en-US" sz="1400" dirty="0">
                <a:solidFill>
                  <a:schemeClr val="tx2"/>
                </a:solidFill>
              </a:rPr>
              <a:t> minute /</a:t>
            </a:r>
            <a:r>
              <a:rPr lang="en-US" sz="1400" dirty="0" err="1">
                <a:solidFill>
                  <a:schemeClr val="tx2"/>
                </a:solidFill>
              </a:rPr>
              <a:t>mo</a:t>
            </a:r>
            <a:r>
              <a:rPr lang="en-US" sz="1400" dirty="0">
                <a:solidFill>
                  <a:schemeClr val="tx2"/>
                </a:solidFill>
              </a:rPr>
              <a:t> 15</a:t>
            </a:r>
          </a:p>
          <a:p>
            <a:r>
              <a:rPr lang="en-US" sz="1400" dirty="0"/>
              <a:t> </a:t>
            </a:r>
          </a:p>
          <a:p>
            <a:r>
              <a:rPr lang="en-US" sz="1400" dirty="0" smtClean="0"/>
              <a:t>Name </a:t>
            </a:r>
            <a:r>
              <a:rPr lang="en-US" sz="1400" dirty="0"/>
              <a:t>of the </a:t>
            </a:r>
            <a:r>
              <a:rPr lang="en-US" sz="1400" dirty="0" smtClean="0"/>
              <a:t>scheduled task:</a:t>
            </a:r>
            <a:endParaRPr lang="en-US" sz="1400" dirty="0"/>
          </a:p>
          <a:p>
            <a:r>
              <a:rPr lang="en-US" sz="1400" dirty="0">
                <a:solidFill>
                  <a:schemeClr val="accent5"/>
                </a:solidFill>
              </a:rPr>
              <a:t>/</a:t>
            </a:r>
            <a:r>
              <a:rPr lang="en-US" sz="1400" dirty="0" err="1">
                <a:solidFill>
                  <a:schemeClr val="accent5"/>
                </a:solidFill>
              </a:rPr>
              <a:t>tn</a:t>
            </a:r>
            <a:r>
              <a:rPr lang="en-US" sz="1400" dirty="0">
                <a:solidFill>
                  <a:schemeClr val="accent5"/>
                </a:solidFill>
              </a:rPr>
              <a:t> "Track PTC Licenses"</a:t>
            </a:r>
          </a:p>
          <a:p>
            <a:r>
              <a:rPr lang="en-US" sz="1400" dirty="0"/>
              <a:t> </a:t>
            </a:r>
          </a:p>
          <a:p>
            <a:r>
              <a:rPr lang="en-US" sz="1400" dirty="0"/>
              <a:t>C</a:t>
            </a:r>
            <a:r>
              <a:rPr lang="en-US" sz="1400" dirty="0" smtClean="0"/>
              <a:t>ommand </a:t>
            </a:r>
            <a:r>
              <a:rPr lang="en-US" sz="1400" dirty="0"/>
              <a:t>to run: (my bat file)</a:t>
            </a:r>
          </a:p>
          <a:p>
            <a:r>
              <a:rPr lang="en-US" sz="1400" dirty="0">
                <a:solidFill>
                  <a:schemeClr val="accent3"/>
                </a:solidFill>
              </a:rPr>
              <a:t>/</a:t>
            </a:r>
            <a:r>
              <a:rPr lang="en-US" sz="1400" dirty="0" err="1">
                <a:solidFill>
                  <a:schemeClr val="accent3"/>
                </a:solidFill>
              </a:rPr>
              <a:t>tr</a:t>
            </a:r>
            <a:r>
              <a:rPr lang="en-US" sz="1400" dirty="0">
                <a:solidFill>
                  <a:schemeClr val="accent3"/>
                </a:solidFill>
              </a:rPr>
              <a:t> C:\PTC\Track_licenses.bat</a:t>
            </a:r>
          </a:p>
          <a:p>
            <a:endParaRPr lang="en-US" sz="1400" dirty="0" smtClean="0">
              <a:latin typeface="+mj-lt"/>
              <a:cs typeface="Courier New" panose="02070309020205020404" pitchFamily="49" charset="0"/>
            </a:endParaRPr>
          </a:p>
          <a:p>
            <a:endParaRPr lang="en-US" sz="1400" dirty="0">
              <a:latin typeface="+mj-lt"/>
              <a:cs typeface="Courier New" panose="02070309020205020404" pitchFamily="49" charset="0"/>
            </a:endParaRPr>
          </a:p>
          <a:p>
            <a:r>
              <a:rPr lang="en-US" sz="1400" dirty="0" smtClean="0">
                <a:latin typeface="+mj-lt"/>
                <a:cs typeface="Courier New" panose="02070309020205020404" pitchFamily="49" charset="0"/>
              </a:rPr>
              <a:t>Import data file into </a:t>
            </a:r>
            <a:r>
              <a:rPr lang="en-US" sz="1400" dirty="0" err="1" smtClean="0">
                <a:latin typeface="+mj-lt"/>
                <a:cs typeface="Courier New" panose="02070309020205020404" pitchFamily="49" charset="0"/>
              </a:rPr>
              <a:t>Excell</a:t>
            </a:r>
            <a:r>
              <a:rPr lang="en-US" sz="1400" dirty="0" smtClean="0">
                <a:latin typeface="+mj-lt"/>
                <a:cs typeface="Courier New" panose="02070309020205020404" pitchFamily="49" charset="0"/>
              </a:rPr>
              <a:t> as tab delimited</a:t>
            </a:r>
            <a:endParaRPr lang="en-US" sz="1400" dirty="0">
              <a:latin typeface="+mj-lt"/>
              <a:cs typeface="Courier New" panose="02070309020205020404" pitchFamily="49"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r="20792" b="62291"/>
          <a:stretch/>
        </p:blipFill>
        <p:spPr>
          <a:xfrm>
            <a:off x="3782011" y="1745585"/>
            <a:ext cx="3249637" cy="1103122"/>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r="77968" b="50000"/>
          <a:stretch/>
        </p:blipFill>
        <p:spPr>
          <a:xfrm>
            <a:off x="7687029" y="1745585"/>
            <a:ext cx="985703" cy="1595074"/>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61933" y="3706836"/>
            <a:ext cx="2310799" cy="2026684"/>
          </a:xfrm>
          <a:prstGeom prst="rect">
            <a:avLst/>
          </a:prstGeom>
        </p:spPr>
      </p:pic>
      <p:cxnSp>
        <p:nvCxnSpPr>
          <p:cNvPr id="11" name="Straight Arrow Connector 10"/>
          <p:cNvCxnSpPr/>
          <p:nvPr/>
        </p:nvCxnSpPr>
        <p:spPr>
          <a:xfrm flipV="1">
            <a:off x="3545058" y="2616591"/>
            <a:ext cx="457200" cy="44313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flipV="1">
            <a:off x="7288732" y="2521287"/>
            <a:ext cx="457200" cy="44313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128323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Many Licenses? </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2954655"/>
          </a:xfrm>
          <a:prstGeom prst="rect">
            <a:avLst/>
          </a:prstGeom>
          <a:noFill/>
        </p:spPr>
        <p:txBody>
          <a:bodyPr wrap="square" lIns="0" tIns="0" rIns="0" bIns="0" rtlCol="0">
            <a:spAutoFit/>
          </a:bodyPr>
          <a:lstStyle/>
          <a:p>
            <a:r>
              <a:rPr lang="en-US" sz="1400" dirty="0" smtClean="0">
                <a:latin typeface="+mj-lt"/>
                <a:cs typeface="Courier New" panose="02070309020205020404" pitchFamily="49" charset="0"/>
              </a:rPr>
              <a:t>Create a scheduled task to output data periodically    </a:t>
            </a:r>
          </a:p>
          <a:p>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schtasks</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/create </a:t>
            </a:r>
            <a:r>
              <a:rPr lang="en-US" sz="1000" b="1" dirty="0">
                <a:solidFill>
                  <a:schemeClr val="tx2"/>
                </a:solidFill>
                <a:latin typeface="Courier New" panose="02070309020205020404" pitchFamily="49" charset="0"/>
                <a:cs typeface="Courier New" panose="02070309020205020404" pitchFamily="49" charset="0"/>
              </a:rPr>
              <a:t>/</a:t>
            </a:r>
            <a:r>
              <a:rPr lang="en-US" sz="1000" b="1" dirty="0" err="1">
                <a:solidFill>
                  <a:schemeClr val="tx2"/>
                </a:solidFill>
                <a:latin typeface="Courier New" panose="02070309020205020404" pitchFamily="49" charset="0"/>
                <a:cs typeface="Courier New" panose="02070309020205020404" pitchFamily="49" charset="0"/>
              </a:rPr>
              <a:t>sc</a:t>
            </a:r>
            <a:r>
              <a:rPr lang="en-US" sz="1000" b="1" dirty="0">
                <a:solidFill>
                  <a:schemeClr val="tx2"/>
                </a:solidFill>
                <a:latin typeface="Courier New" panose="02070309020205020404" pitchFamily="49" charset="0"/>
                <a:cs typeface="Courier New" panose="02070309020205020404" pitchFamily="49" charset="0"/>
              </a:rPr>
              <a:t> minute /</a:t>
            </a:r>
            <a:r>
              <a:rPr lang="en-US" sz="1000" b="1" dirty="0" err="1">
                <a:solidFill>
                  <a:schemeClr val="tx2"/>
                </a:solidFill>
                <a:latin typeface="Courier New" panose="02070309020205020404" pitchFamily="49" charset="0"/>
                <a:cs typeface="Courier New" panose="02070309020205020404" pitchFamily="49" charset="0"/>
              </a:rPr>
              <a:t>mo</a:t>
            </a:r>
            <a:r>
              <a:rPr lang="en-US" sz="1000" b="1" dirty="0">
                <a:solidFill>
                  <a:schemeClr val="tx2"/>
                </a:solidFill>
                <a:latin typeface="Courier New" panose="02070309020205020404" pitchFamily="49" charset="0"/>
                <a:cs typeface="Courier New" panose="02070309020205020404" pitchFamily="49" charset="0"/>
              </a:rPr>
              <a:t> 15 </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a:t>
            </a:r>
            <a:r>
              <a:rPr lang="en-US" sz="1000" b="1" dirty="0" err="1">
                <a:solidFill>
                  <a:schemeClr val="bg2">
                    <a:lumMod val="60000"/>
                    <a:lumOff val="40000"/>
                  </a:schemeClr>
                </a:solidFill>
                <a:latin typeface="Courier New" panose="02070309020205020404" pitchFamily="49" charset="0"/>
                <a:cs typeface="Courier New" panose="02070309020205020404" pitchFamily="49" charset="0"/>
              </a:rPr>
              <a:t>ru</a:t>
            </a:r>
            <a:r>
              <a:rPr lang="en-US" sz="1000" b="1" dirty="0">
                <a:solidFill>
                  <a:schemeClr val="bg2">
                    <a:lumMod val="60000"/>
                    <a:lumOff val="40000"/>
                  </a:schemeClr>
                </a:solidFill>
                <a:latin typeface="Courier New" panose="02070309020205020404" pitchFamily="49" charset="0"/>
                <a:cs typeface="Courier New" panose="02070309020205020404" pitchFamily="49" charset="0"/>
              </a:rPr>
              <a:t> "System" </a:t>
            </a:r>
            <a:r>
              <a:rPr lang="en-US" sz="1000" b="1" dirty="0">
                <a:solidFill>
                  <a:schemeClr val="accent5"/>
                </a:solidFill>
                <a:latin typeface="Courier New" panose="02070309020205020404" pitchFamily="49" charset="0"/>
                <a:cs typeface="Courier New" panose="02070309020205020404" pitchFamily="49" charset="0"/>
              </a:rPr>
              <a:t>/</a:t>
            </a:r>
            <a:r>
              <a:rPr lang="en-US" sz="1000" b="1" dirty="0" err="1">
                <a:solidFill>
                  <a:schemeClr val="accent5"/>
                </a:solidFill>
                <a:latin typeface="Courier New" panose="02070309020205020404" pitchFamily="49" charset="0"/>
                <a:cs typeface="Courier New" panose="02070309020205020404" pitchFamily="49" charset="0"/>
              </a:rPr>
              <a:t>tn</a:t>
            </a:r>
            <a:r>
              <a:rPr lang="en-US" sz="1000" b="1" dirty="0">
                <a:solidFill>
                  <a:schemeClr val="accent5"/>
                </a:solidFill>
                <a:latin typeface="Courier New" panose="02070309020205020404" pitchFamily="49" charset="0"/>
                <a:cs typeface="Courier New" panose="02070309020205020404" pitchFamily="49" charset="0"/>
              </a:rPr>
              <a:t> "Track PTC Licenses" </a:t>
            </a:r>
            <a:r>
              <a:rPr lang="en-US" sz="1000" b="1" dirty="0">
                <a:solidFill>
                  <a:schemeClr val="accent3"/>
                </a:solidFill>
                <a:latin typeface="Courier New" panose="02070309020205020404" pitchFamily="49" charset="0"/>
                <a:cs typeface="Courier New" panose="02070309020205020404" pitchFamily="49" charset="0"/>
              </a:rPr>
              <a:t>/</a:t>
            </a:r>
            <a:r>
              <a:rPr lang="en-US" sz="1000" b="1" dirty="0" err="1">
                <a:solidFill>
                  <a:schemeClr val="accent3"/>
                </a:solidFill>
                <a:latin typeface="Courier New" panose="02070309020205020404" pitchFamily="49" charset="0"/>
                <a:cs typeface="Courier New" panose="02070309020205020404" pitchFamily="49" charset="0"/>
              </a:rPr>
              <a:t>tr</a:t>
            </a:r>
            <a:r>
              <a:rPr lang="en-US" sz="1000" b="1" dirty="0">
                <a:solidFill>
                  <a:schemeClr val="accent3"/>
                </a:solidFill>
                <a:latin typeface="Courier New" panose="02070309020205020404" pitchFamily="49" charset="0"/>
                <a:cs typeface="Courier New" panose="02070309020205020404" pitchFamily="49" charset="0"/>
              </a:rPr>
              <a:t> C:\PTC\Track_licenses.bat</a:t>
            </a:r>
          </a:p>
          <a:p>
            <a:endParaRPr lang="en-US" sz="1400" dirty="0">
              <a:latin typeface="+mj-lt"/>
              <a:cs typeface="Courier New" panose="02070309020205020404" pitchFamily="49" charset="0"/>
            </a:endParaRPr>
          </a:p>
          <a:p>
            <a:r>
              <a:rPr lang="en-US" sz="1400" dirty="0"/>
              <a:t>run the script every 15 minutes:</a:t>
            </a:r>
          </a:p>
          <a:p>
            <a:r>
              <a:rPr lang="en-US" sz="1400" dirty="0">
                <a:solidFill>
                  <a:schemeClr val="tx2"/>
                </a:solidFill>
              </a:rPr>
              <a:t>/</a:t>
            </a:r>
            <a:r>
              <a:rPr lang="en-US" sz="1400" dirty="0" err="1">
                <a:solidFill>
                  <a:schemeClr val="tx2"/>
                </a:solidFill>
              </a:rPr>
              <a:t>sc</a:t>
            </a:r>
            <a:r>
              <a:rPr lang="en-US" sz="1400" dirty="0">
                <a:solidFill>
                  <a:schemeClr val="tx2"/>
                </a:solidFill>
              </a:rPr>
              <a:t> minute /</a:t>
            </a:r>
            <a:r>
              <a:rPr lang="en-US" sz="1400" dirty="0" err="1">
                <a:solidFill>
                  <a:schemeClr val="tx2"/>
                </a:solidFill>
              </a:rPr>
              <a:t>mo</a:t>
            </a:r>
            <a:r>
              <a:rPr lang="en-US" sz="1400" dirty="0">
                <a:solidFill>
                  <a:schemeClr val="tx2"/>
                </a:solidFill>
              </a:rPr>
              <a:t> 15</a:t>
            </a:r>
          </a:p>
          <a:p>
            <a:r>
              <a:rPr lang="en-US" sz="1400" dirty="0"/>
              <a:t> </a:t>
            </a:r>
          </a:p>
          <a:p>
            <a:r>
              <a:rPr lang="en-US" sz="1400" dirty="0" smtClean="0"/>
              <a:t>Name </a:t>
            </a:r>
            <a:r>
              <a:rPr lang="en-US" sz="1400" dirty="0"/>
              <a:t>of the </a:t>
            </a:r>
            <a:r>
              <a:rPr lang="en-US" sz="1400" dirty="0" smtClean="0"/>
              <a:t>scheduled task:</a:t>
            </a:r>
            <a:endParaRPr lang="en-US" sz="1400" dirty="0"/>
          </a:p>
          <a:p>
            <a:r>
              <a:rPr lang="en-US" sz="1400" dirty="0">
                <a:solidFill>
                  <a:schemeClr val="accent5"/>
                </a:solidFill>
              </a:rPr>
              <a:t>/</a:t>
            </a:r>
            <a:r>
              <a:rPr lang="en-US" sz="1400" dirty="0" err="1">
                <a:solidFill>
                  <a:schemeClr val="accent5"/>
                </a:solidFill>
              </a:rPr>
              <a:t>tn</a:t>
            </a:r>
            <a:r>
              <a:rPr lang="en-US" sz="1400" dirty="0">
                <a:solidFill>
                  <a:schemeClr val="accent5"/>
                </a:solidFill>
              </a:rPr>
              <a:t> "Track PTC Licenses"</a:t>
            </a:r>
          </a:p>
          <a:p>
            <a:r>
              <a:rPr lang="en-US" sz="1400" dirty="0"/>
              <a:t> </a:t>
            </a:r>
          </a:p>
          <a:p>
            <a:r>
              <a:rPr lang="en-US" sz="1400" dirty="0"/>
              <a:t>C</a:t>
            </a:r>
            <a:r>
              <a:rPr lang="en-US" sz="1400" dirty="0" smtClean="0"/>
              <a:t>ommand </a:t>
            </a:r>
            <a:r>
              <a:rPr lang="en-US" sz="1400" dirty="0"/>
              <a:t>to run: (my bat file)</a:t>
            </a:r>
          </a:p>
          <a:p>
            <a:r>
              <a:rPr lang="en-US" sz="1400" dirty="0">
                <a:solidFill>
                  <a:schemeClr val="accent3"/>
                </a:solidFill>
              </a:rPr>
              <a:t>/</a:t>
            </a:r>
            <a:r>
              <a:rPr lang="en-US" sz="1400" dirty="0" err="1">
                <a:solidFill>
                  <a:schemeClr val="accent3"/>
                </a:solidFill>
              </a:rPr>
              <a:t>tr</a:t>
            </a:r>
            <a:r>
              <a:rPr lang="en-US" sz="1400" dirty="0">
                <a:solidFill>
                  <a:schemeClr val="accent3"/>
                </a:solidFill>
              </a:rPr>
              <a:t> C:\PTC\Track_licenses.bat</a:t>
            </a:r>
          </a:p>
          <a:p>
            <a:endParaRPr lang="en-US" sz="1400" dirty="0" smtClean="0">
              <a:latin typeface="+mj-lt"/>
              <a:cs typeface="Courier New" panose="02070309020205020404" pitchFamily="49" charset="0"/>
            </a:endParaRPr>
          </a:p>
          <a:p>
            <a:endParaRPr lang="en-US" sz="1400" dirty="0">
              <a:latin typeface="+mj-lt"/>
              <a:cs typeface="Courier New" panose="02070309020205020404" pitchFamily="49" charset="0"/>
            </a:endParaRPr>
          </a:p>
          <a:p>
            <a:r>
              <a:rPr lang="en-US" sz="1400" dirty="0" smtClean="0">
                <a:latin typeface="+mj-lt"/>
                <a:cs typeface="Courier New" panose="02070309020205020404" pitchFamily="49" charset="0"/>
              </a:rPr>
              <a:t>Import data file into </a:t>
            </a:r>
            <a:r>
              <a:rPr lang="en-US" sz="1400" dirty="0" err="1" smtClean="0">
                <a:latin typeface="+mj-lt"/>
                <a:cs typeface="Courier New" panose="02070309020205020404" pitchFamily="49" charset="0"/>
              </a:rPr>
              <a:t>Excell</a:t>
            </a:r>
            <a:r>
              <a:rPr lang="en-US" sz="1400" dirty="0" smtClean="0">
                <a:latin typeface="+mj-lt"/>
                <a:cs typeface="Courier New" panose="02070309020205020404" pitchFamily="49" charset="0"/>
              </a:rPr>
              <a:t> as tab delimited</a:t>
            </a:r>
            <a:endParaRPr lang="en-US" sz="1400" dirty="0">
              <a:latin typeface="+mj-lt"/>
              <a:cs typeface="Courier New" panose="02070309020205020404" pitchFamily="49"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r="20792" b="62291"/>
          <a:stretch/>
        </p:blipFill>
        <p:spPr>
          <a:xfrm>
            <a:off x="3782011" y="1745585"/>
            <a:ext cx="3249637" cy="1103122"/>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r="77968" b="50000"/>
          <a:stretch/>
        </p:blipFill>
        <p:spPr>
          <a:xfrm>
            <a:off x="7687029" y="1745585"/>
            <a:ext cx="985703" cy="1595074"/>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61933" y="3706836"/>
            <a:ext cx="2310799" cy="2026684"/>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6855" y="4402373"/>
            <a:ext cx="3539343" cy="2028533"/>
          </a:xfrm>
          <a:prstGeom prst="rect">
            <a:avLst/>
          </a:prstGeom>
        </p:spPr>
      </p:pic>
      <p:cxnSp>
        <p:nvCxnSpPr>
          <p:cNvPr id="11" name="Straight Arrow Connector 10"/>
          <p:cNvCxnSpPr/>
          <p:nvPr/>
        </p:nvCxnSpPr>
        <p:spPr>
          <a:xfrm flipV="1">
            <a:off x="3545058" y="2616591"/>
            <a:ext cx="457200" cy="44313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flipV="1">
            <a:off x="7288732" y="2521287"/>
            <a:ext cx="457200" cy="44313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p:nvPr/>
        </p:nvCxnSpPr>
        <p:spPr>
          <a:xfrm flipH="1">
            <a:off x="4972929" y="4487595"/>
            <a:ext cx="1301263" cy="57677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735086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This script will not…</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1661993"/>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dirty="0" smtClean="0">
                <a:latin typeface="+mj-lt"/>
                <a:cs typeface="Courier New" panose="02070309020205020404" pitchFamily="49" charset="0"/>
              </a:rPr>
              <a:t>Will not track usage of groups or divisions</a:t>
            </a:r>
          </a:p>
          <a:p>
            <a:pPr marL="285750" indent="-285750">
              <a:buFont typeface="Arial" panose="020B0604020202020204" pitchFamily="34" charset="0"/>
              <a:buChar char="•"/>
            </a:pPr>
            <a:endParaRPr lang="en-US" dirty="0">
              <a:latin typeface="+mj-lt"/>
              <a:cs typeface="Courier New" panose="02070309020205020404" pitchFamily="49" charset="0"/>
            </a:endParaRPr>
          </a:p>
          <a:p>
            <a:r>
              <a:rPr lang="en-US" dirty="0" err="1" smtClean="0">
                <a:latin typeface="+mj-lt"/>
                <a:cs typeface="Courier New" panose="02070309020205020404" pitchFamily="49" charset="0"/>
              </a:rPr>
              <a:t>Flexera</a:t>
            </a:r>
            <a:r>
              <a:rPr lang="en-US" dirty="0" smtClean="0">
                <a:latin typeface="+mj-lt"/>
                <a:cs typeface="Courier New" panose="02070309020205020404" pitchFamily="49" charset="0"/>
              </a:rPr>
              <a:t> has software for that – may be worth the money</a:t>
            </a:r>
          </a:p>
          <a:p>
            <a:endParaRPr lang="en-US" dirty="0">
              <a:latin typeface="+mj-lt"/>
              <a:cs typeface="Courier New" panose="02070309020205020404" pitchFamily="49" charset="0"/>
            </a:endParaRPr>
          </a:p>
          <a:p>
            <a:r>
              <a:rPr lang="en-US" dirty="0" smtClean="0">
                <a:latin typeface="+mj-lt"/>
                <a:cs typeface="Courier New" panose="02070309020205020404" pitchFamily="49" charset="0"/>
              </a:rPr>
              <a:t>Or use “</a:t>
            </a:r>
            <a:r>
              <a:rPr lang="en-US" dirty="0" err="1" smtClean="0"/>
              <a:t>CADminTools</a:t>
            </a:r>
            <a:r>
              <a:rPr lang="en-US" dirty="0" smtClean="0"/>
              <a:t> </a:t>
            </a:r>
            <a:r>
              <a:rPr lang="en-US" dirty="0"/>
              <a:t>license </a:t>
            </a:r>
            <a:r>
              <a:rPr lang="en-US" dirty="0" smtClean="0"/>
              <a:t>tracker”</a:t>
            </a:r>
          </a:p>
          <a:p>
            <a:r>
              <a:rPr lang="en-US" dirty="0">
                <a:latin typeface="+mj-lt"/>
                <a:cs typeface="Courier New" panose="02070309020205020404" pitchFamily="49" charset="0"/>
              </a:rPr>
              <a:t>	</a:t>
            </a:r>
            <a:r>
              <a:rPr lang="en-US" dirty="0" smtClean="0">
                <a:latin typeface="+mj-lt"/>
                <a:cs typeface="Courier New" panose="02070309020205020404" pitchFamily="49" charset="0"/>
              </a:rPr>
              <a:t>See Edwin’s talk later this morning</a:t>
            </a:r>
            <a:endParaRPr lang="en-US" dirty="0">
              <a:latin typeface="+mj-lt"/>
              <a:cs typeface="Courier New" panose="02070309020205020404" pitchFamily="49" charset="0"/>
            </a:endParaRPr>
          </a:p>
        </p:txBody>
      </p:sp>
    </p:spTree>
    <p:extLst>
      <p:ext uri="{BB962C8B-B14F-4D97-AF65-F5344CB8AC3E}">
        <p14:creationId xmlns:p14="http://schemas.microsoft.com/office/powerpoint/2010/main" val="13505947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553998"/>
          </a:xfrm>
          <a:prstGeom prst="rect">
            <a:avLst/>
          </a:prstGeom>
          <a:noFill/>
        </p:spPr>
        <p:txBody>
          <a:bodyPr wrap="square" lIns="0" tIns="0" rIns="0" bIns="0" rtlCol="0">
            <a:spAutoFit/>
          </a:bodyPr>
          <a:lstStyle/>
          <a:p>
            <a:r>
              <a:rPr lang="en-US" dirty="0" smtClean="0">
                <a:latin typeface="+mj-lt"/>
                <a:cs typeface="Courier New" panose="02070309020205020404" pitchFamily="49" charset="0"/>
              </a:rPr>
              <a:t>Former </a:t>
            </a:r>
            <a:r>
              <a:rPr lang="en-US" dirty="0" err="1" smtClean="0">
                <a:latin typeface="+mj-lt"/>
                <a:cs typeface="Courier New" panose="02070309020205020404" pitchFamily="49" charset="0"/>
              </a:rPr>
              <a:t>ProE</a:t>
            </a:r>
            <a:r>
              <a:rPr lang="en-US" dirty="0" smtClean="0">
                <a:latin typeface="+mj-lt"/>
                <a:cs typeface="Courier New" panose="02070309020205020404" pitchFamily="49" charset="0"/>
              </a:rPr>
              <a:t> sites may still be running </a:t>
            </a:r>
            <a:r>
              <a:rPr lang="en-US" dirty="0" err="1" smtClean="0">
                <a:latin typeface="+mj-lt"/>
                <a:cs typeface="Courier New" panose="02070309020205020404" pitchFamily="49" charset="0"/>
              </a:rPr>
              <a:t>lmgrd</a:t>
            </a:r>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p:txBody>
      </p:sp>
    </p:spTree>
    <p:extLst>
      <p:ext uri="{BB962C8B-B14F-4D97-AF65-F5344CB8AC3E}">
        <p14:creationId xmlns:p14="http://schemas.microsoft.com/office/powerpoint/2010/main" val="4591297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l</a:t>
            </a:r>
            <a:r>
              <a:rPr lang="en-US" dirty="0" err="1" smtClean="0"/>
              <a:t>madmin</a:t>
            </a:r>
            <a:r>
              <a:rPr lang="en-US" dirty="0" smtClean="0"/>
              <a:t> – new licensing software</a:t>
            </a:r>
            <a:endParaRPr lang="en-US" dirty="0"/>
          </a:p>
        </p:txBody>
      </p:sp>
      <p:sp>
        <p:nvSpPr>
          <p:cNvPr id="4" name="Footer Placeholder 3"/>
          <p:cNvSpPr>
            <a:spLocks noGrp="1"/>
          </p:cNvSpPr>
          <p:nvPr>
            <p:ph type="ftr" sz="quarter" idx="3"/>
          </p:nvPr>
        </p:nvSpPr>
        <p:spPr/>
        <p:txBody>
          <a:bodyPr/>
          <a:lstStyle/>
          <a:p>
            <a:endParaRPr lang="en-US" dirty="0"/>
          </a:p>
        </p:txBody>
      </p:sp>
      <p:sp>
        <p:nvSpPr>
          <p:cNvPr id="6" name="TextBox 5"/>
          <p:cNvSpPr txBox="1"/>
          <p:nvPr/>
        </p:nvSpPr>
        <p:spPr>
          <a:xfrm>
            <a:off x="515059" y="1043960"/>
            <a:ext cx="7862252" cy="2492990"/>
          </a:xfrm>
          <a:prstGeom prst="rect">
            <a:avLst/>
          </a:prstGeom>
          <a:noFill/>
        </p:spPr>
        <p:txBody>
          <a:bodyPr wrap="square" lIns="0" tIns="0" rIns="0" bIns="0" rtlCol="0">
            <a:spAutoFit/>
          </a:bodyPr>
          <a:lstStyle/>
          <a:p>
            <a:r>
              <a:rPr lang="en-US" dirty="0" smtClean="0">
                <a:latin typeface="+mj-lt"/>
                <a:cs typeface="Courier New" panose="02070309020205020404" pitchFamily="49" charset="0"/>
              </a:rPr>
              <a:t>Former </a:t>
            </a:r>
            <a:r>
              <a:rPr lang="en-US" dirty="0" err="1" smtClean="0">
                <a:latin typeface="+mj-lt"/>
                <a:cs typeface="Courier New" panose="02070309020205020404" pitchFamily="49" charset="0"/>
              </a:rPr>
              <a:t>ProE</a:t>
            </a:r>
            <a:r>
              <a:rPr lang="en-US" dirty="0" smtClean="0">
                <a:latin typeface="+mj-lt"/>
                <a:cs typeface="Courier New" panose="02070309020205020404" pitchFamily="49" charset="0"/>
              </a:rPr>
              <a:t> sites may still be running </a:t>
            </a:r>
            <a:r>
              <a:rPr lang="en-US" dirty="0" err="1" smtClean="0">
                <a:latin typeface="+mj-lt"/>
                <a:cs typeface="Courier New" panose="02070309020205020404" pitchFamily="49" charset="0"/>
              </a:rPr>
              <a:t>lmgrd</a:t>
            </a:r>
            <a:endParaRPr lang="en-US" dirty="0" smtClean="0">
              <a:latin typeface="+mj-lt"/>
              <a:cs typeface="Courier New" panose="02070309020205020404" pitchFamily="49" charset="0"/>
            </a:endParaRPr>
          </a:p>
          <a:p>
            <a:pPr marL="285750" indent="-285750">
              <a:buFont typeface="Arial" panose="020B0604020202020204" pitchFamily="34" charset="0"/>
              <a:buChar char="•"/>
            </a:pPr>
            <a:endParaRPr lang="en-US" dirty="0">
              <a:latin typeface="+mj-lt"/>
              <a:cs typeface="Courier New" panose="02070309020205020404" pitchFamily="49" charset="0"/>
            </a:endParaRPr>
          </a:p>
          <a:p>
            <a:r>
              <a:rPr lang="en-US" dirty="0" err="1">
                <a:latin typeface="+mj-lt"/>
                <a:cs typeface="Courier New" panose="02070309020205020404" pitchFamily="49" charset="0"/>
              </a:rPr>
              <a:t>l</a:t>
            </a:r>
            <a:r>
              <a:rPr lang="en-US" dirty="0" err="1" smtClean="0">
                <a:latin typeface="+mj-lt"/>
                <a:cs typeface="Courier New" panose="02070309020205020404" pitchFamily="49" charset="0"/>
              </a:rPr>
              <a:t>madmin</a:t>
            </a:r>
            <a:r>
              <a:rPr lang="en-US" dirty="0" smtClean="0">
                <a:latin typeface="+mj-lt"/>
                <a:cs typeface="Courier New" panose="02070309020205020404" pitchFamily="49" charset="0"/>
              </a:rPr>
              <a:t> comes with </a:t>
            </a:r>
            <a:r>
              <a:rPr lang="en-US" dirty="0" err="1" smtClean="0">
                <a:latin typeface="+mj-lt"/>
                <a:cs typeface="Courier New" panose="02070309020205020404" pitchFamily="49" charset="0"/>
              </a:rPr>
              <a:t>Creo</a:t>
            </a:r>
            <a:endParaRPr lang="en-US" dirty="0" smtClean="0">
              <a:latin typeface="+mj-lt"/>
              <a:cs typeface="Courier New" panose="02070309020205020404" pitchFamily="49" charset="0"/>
            </a:endParaRPr>
          </a:p>
          <a:p>
            <a:endParaRPr lang="en-US" dirty="0">
              <a:latin typeface="+mj-lt"/>
              <a:cs typeface="Courier New" panose="02070309020205020404" pitchFamily="49" charset="0"/>
            </a:endParaRPr>
          </a:p>
          <a:p>
            <a:r>
              <a:rPr lang="en-US" dirty="0" smtClean="0">
                <a:latin typeface="+mj-lt"/>
                <a:cs typeface="Courier New" panose="02070309020205020404" pitchFamily="49" charset="0"/>
              </a:rPr>
              <a:t>How to install???	No button in user interface!</a:t>
            </a:r>
          </a:p>
          <a:p>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a:p>
            <a:endParaRPr lang="en-US" dirty="0">
              <a:latin typeface="+mj-lt"/>
              <a:cs typeface="Courier New" panose="02070309020205020404" pitchFamily="49" charset="0"/>
            </a:endParaRPr>
          </a:p>
          <a:p>
            <a:endParaRPr lang="en-US" dirty="0" smtClean="0">
              <a:latin typeface="+mj-lt"/>
              <a:cs typeface="Courier New" panose="02070309020205020404" pitchFamily="49"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7131" b="54215"/>
          <a:stretch/>
        </p:blipFill>
        <p:spPr>
          <a:xfrm>
            <a:off x="5500468" y="938363"/>
            <a:ext cx="3432516" cy="179820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r="14359" b="29043"/>
          <a:stretch/>
        </p:blipFill>
        <p:spPr>
          <a:xfrm>
            <a:off x="5500468" y="2982951"/>
            <a:ext cx="3432516" cy="2371273"/>
          </a:xfrm>
          <a:prstGeom prst="rect">
            <a:avLst/>
          </a:prstGeom>
        </p:spPr>
      </p:pic>
    </p:spTree>
    <p:extLst>
      <p:ext uri="{BB962C8B-B14F-4D97-AF65-F5344CB8AC3E}">
        <p14:creationId xmlns:p14="http://schemas.microsoft.com/office/powerpoint/2010/main" val="13594657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Default Theme">
  <a:themeElements>
    <a:clrScheme name="Lippencott">
      <a:dk1>
        <a:srgbClr val="53565A"/>
      </a:dk1>
      <a:lt1>
        <a:srgbClr val="FFFFFF"/>
      </a:lt1>
      <a:dk2>
        <a:srgbClr val="E57200"/>
      </a:dk2>
      <a:lt2>
        <a:srgbClr val="236192"/>
      </a:lt2>
      <a:accent1>
        <a:srgbClr val="009CDE"/>
      </a:accent1>
      <a:accent2>
        <a:srgbClr val="84BD00"/>
      </a:accent2>
      <a:accent3>
        <a:srgbClr val="00857D"/>
      </a:accent3>
      <a:accent4>
        <a:srgbClr val="EFA615"/>
      </a:accent4>
      <a:accent5>
        <a:srgbClr val="912F46"/>
      </a:accent5>
      <a:accent6>
        <a:srgbClr val="C8C9C7"/>
      </a:accent6>
      <a:hlink>
        <a:srgbClr val="8A204B"/>
      </a:hlink>
      <a:folHlink>
        <a:srgbClr val="83317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defRPr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spAutoFit/>
      </a:bodyPr>
      <a:lstStyle>
        <a:defPPr>
          <a:defRPr sz="14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00381F0A4409C419D6BD4759AD733F2" ma:contentTypeVersion="0" ma:contentTypeDescription="Create a new document." ma:contentTypeScope="" ma:versionID="118d141f8ce5767acd174caf4fe482ce">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EC2C807-1291-4577-88BF-2ABC21F6F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8B006D5D-A87F-4926-A5CA-D57BBBD5A248}">
  <ds:schemaRefs>
    <ds:schemaRef ds:uri="http://schemas.microsoft.com/sharepoint/v3/contenttype/forms"/>
  </ds:schemaRefs>
</ds:datastoreItem>
</file>

<file path=customXml/itemProps3.xml><?xml version="1.0" encoding="utf-8"?>
<ds:datastoreItem xmlns:ds="http://schemas.openxmlformats.org/officeDocument/2006/customXml" ds:itemID="{7C121B30-FDA9-4156-8071-0712A5193850}">
  <ds:schemaRefs>
    <ds:schemaRef ds:uri="http://purl.org/dc/dcmitype/"/>
    <ds:schemaRef ds:uri="http://www.w3.org/XML/1998/namespace"/>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Default Theme</Template>
  <TotalTime>0</TotalTime>
  <Words>6621</Words>
  <Application>Microsoft Office PowerPoint</Application>
  <PresentationFormat>On-screen Show (4:3)</PresentationFormat>
  <Paragraphs>1677</Paragraphs>
  <Slides>130</Slides>
  <Notes>129</Notes>
  <HiddenSlides>0</HiddenSlides>
  <MMClips>0</MMClips>
  <ScaleCrop>false</ScaleCrop>
  <HeadingPairs>
    <vt:vector size="4" baseType="variant">
      <vt:variant>
        <vt:lpstr>Theme</vt:lpstr>
      </vt:variant>
      <vt:variant>
        <vt:i4>1</vt:i4>
      </vt:variant>
      <vt:variant>
        <vt:lpstr>Slide Titles</vt:lpstr>
      </vt:variant>
      <vt:variant>
        <vt:i4>130</vt:i4>
      </vt:variant>
    </vt:vector>
  </HeadingPairs>
  <TitlesOfParts>
    <vt:vector size="131" baseType="lpstr">
      <vt:lpstr>Default Theme</vt:lpstr>
      <vt:lpstr>An Admin’s guide to License Management</vt:lpstr>
      <vt:lpstr>Help!... I’m spending too much!</vt:lpstr>
      <vt:lpstr>Help!... I’m spending too much!</vt:lpstr>
      <vt:lpstr>Help!... I’m spending too much!</vt:lpstr>
      <vt:lpstr>Help!... I’m spending too much!</vt:lpstr>
      <vt:lpstr>Help!... I’m spending too much!</vt:lpstr>
      <vt:lpstr>Help!... I’m spending too much!</vt:lpstr>
      <vt:lpstr>License Management</vt:lpstr>
      <vt:lpstr>License Management</vt:lpstr>
      <vt:lpstr>License Management</vt:lpstr>
      <vt:lpstr>License Management</vt:lpstr>
      <vt:lpstr>License Management</vt:lpstr>
      <vt:lpstr>License Management</vt:lpstr>
      <vt:lpstr>License Types</vt:lpstr>
      <vt:lpstr>License Types</vt:lpstr>
      <vt:lpstr>License Types</vt:lpstr>
      <vt:lpstr>License Types</vt:lpstr>
      <vt:lpstr>License Types</vt:lpstr>
      <vt:lpstr>License Types</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Command Configuration</vt:lpstr>
      <vt:lpstr>Menu Order Weirdness</vt:lpstr>
      <vt:lpstr>Menu Order Weirdness</vt:lpstr>
      <vt:lpstr>Command Configuration</vt:lpstr>
      <vt:lpstr>Command Configuration</vt:lpstr>
      <vt:lpstr>Command Configuration</vt:lpstr>
      <vt:lpstr>Command Configuration</vt:lpstr>
      <vt:lpstr>Command Configuration</vt:lpstr>
      <vt:lpstr>Command Configuration</vt:lpstr>
      <vt:lpstr>Command Configuration</vt:lpstr>
      <vt:lpstr>Reserving Licenses</vt:lpstr>
      <vt:lpstr>Reserving Licenses</vt:lpstr>
      <vt:lpstr>Reserving Licenses</vt:lpstr>
      <vt:lpstr>Reserving Licenses</vt:lpstr>
      <vt:lpstr>Reserving Licenses</vt:lpstr>
      <vt:lpstr>Reserving Licenses</vt:lpstr>
      <vt:lpstr>Reserving Licenses</vt:lpstr>
      <vt:lpstr>Reserving Licenses</vt:lpstr>
      <vt:lpstr>Reserving Licenses</vt:lpstr>
      <vt:lpstr>Reserving Licenses</vt:lpstr>
      <vt:lpstr>Reserving Licenses</vt:lpstr>
      <vt:lpstr>Reserving Licenses</vt:lpstr>
      <vt:lpstr>Reserving Licenses</vt:lpstr>
      <vt:lpstr>Reserving Licenses</vt:lpstr>
      <vt:lpstr>Reserving Licenses</vt:lpstr>
      <vt:lpstr>Reserving Licenses</vt:lpstr>
      <vt:lpstr>Reserving Licenses</vt:lpstr>
      <vt:lpstr>How Licensing Works</vt:lpstr>
      <vt:lpstr>How Licensing Works</vt:lpstr>
      <vt:lpstr>How Licensing Works</vt:lpstr>
      <vt:lpstr>How Licensing Works</vt:lpstr>
      <vt:lpstr>How Licensing Works</vt:lpstr>
      <vt:lpstr>How Licensing Works</vt:lpstr>
      <vt:lpstr>How Licensing Works</vt:lpstr>
      <vt:lpstr>How Licensing Works</vt:lpstr>
      <vt:lpstr>How Licensing Works</vt:lpstr>
      <vt:lpstr>How People Work - Really</vt:lpstr>
      <vt:lpstr>How People Work - Really</vt:lpstr>
      <vt:lpstr>How People Work - Really</vt:lpstr>
      <vt:lpstr>How People Work - Really</vt:lpstr>
      <vt:lpstr>How People Work - Really</vt:lpstr>
      <vt:lpstr>How People Work - Really</vt:lpstr>
      <vt:lpstr>Complete ptc.opt example file</vt:lpstr>
      <vt:lpstr>How Many Licenses? </vt:lpstr>
      <vt:lpstr>How Many Licenses? </vt:lpstr>
      <vt:lpstr>How Many Licenses? </vt:lpstr>
      <vt:lpstr>How Many Licenses? </vt:lpstr>
      <vt:lpstr>How Many Licenses? </vt:lpstr>
      <vt:lpstr>How Many Licenses? </vt:lpstr>
      <vt:lpstr>How Many Licenses? </vt:lpstr>
      <vt:lpstr>How Many Licenses? </vt:lpstr>
      <vt:lpstr>How Many Licenses? </vt:lpstr>
      <vt:lpstr>How Many Licenses? </vt:lpstr>
      <vt:lpstr>How Many Licenses? </vt:lpstr>
      <vt:lpstr>How Many Licenses? </vt:lpstr>
      <vt:lpstr>How Many Licenses? </vt:lpstr>
      <vt:lpstr>How Many Licenses? </vt:lpstr>
      <vt:lpstr>How Many Licenses? </vt:lpstr>
      <vt:lpstr>How Many Licenses? </vt:lpstr>
      <vt:lpstr>This script will not…</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lmadmin – new licensing software</vt:lpstr>
      <vt:lpstr>PowerPoint Presentation</vt:lpstr>
      <vt:lpstr>My Contact Info</vt:lpstr>
      <vt:lpstr>PowerPoint Presentation</vt:lpstr>
      <vt:lpstr>Appendix</vt:lpstr>
      <vt:lpstr>Appendix</vt:lpstr>
      <vt:lpstr>Appendix</vt:lpstr>
      <vt:lpstr>Appendix</vt:lpstr>
      <vt:lpstr>Appendix</vt:lpstr>
      <vt:lpstr>Appendix</vt:lpstr>
      <vt:lpstr>Appendix</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2012-07-16T18:56:44Z</dcterms:created>
  <dcterms:modified xsi:type="dcterms:W3CDTF">2014-06-12T21:20:57Z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0x010100200381F0A4409C419D6BD4759AD733F2</vt:lpwstr>
  </property>
  <property fmtid="{D5CDD505-2E9C-101B-9397-08002B2CF9AE}" pid="3" name="TaxKeyword">
    <vt:lpwstr/>
  </property>
  <property fmtid="{D5CDD505-2E9C-101B-9397-08002B2CF9AE}" pid="4" name="TaxKeywordTaxHTField">
    <vt:lpwstr/>
  </property>
  <property fmtid="{D5CDD505-2E9C-101B-9397-08002B2CF9AE}" pid="5" name="PTCContentExpiration">
    <vt:lpwstr>2015-02-06T05:00:00+00:00</vt:lpwstr>
  </property>
</Properties>
</file>